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6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320" r:id="rId14"/>
    <p:sldId id="321"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314" r:id="rId43"/>
    <p:sldId id="296" r:id="rId44"/>
    <p:sldId id="297" r:id="rId45"/>
    <p:sldId id="298" r:id="rId46"/>
    <p:sldId id="301" r:id="rId47"/>
    <p:sldId id="302" r:id="rId48"/>
    <p:sldId id="315" r:id="rId49"/>
    <p:sldId id="304" r:id="rId50"/>
    <p:sldId id="316" r:id="rId51"/>
    <p:sldId id="317" r:id="rId52"/>
    <p:sldId id="318" r:id="rId53"/>
    <p:sldId id="322" r:id="rId54"/>
    <p:sldId id="323" r:id="rId55"/>
    <p:sldId id="306" r:id="rId56"/>
    <p:sldId id="319" r:id="rId57"/>
    <p:sldId id="307" r:id="rId58"/>
    <p:sldId id="308" r:id="rId59"/>
    <p:sldId id="309" r:id="rId60"/>
    <p:sldId id="310" r:id="rId61"/>
    <p:sldId id="311" r:id="rId62"/>
    <p:sldId id="312" r:id="rId6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005658-828F-49F3-8A15-EF59B4A570FA}">
  <a:tblStyle styleId="{21005658-828F-49F3-8A15-EF59B4A570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94"/>
  </p:normalViewPr>
  <p:slideViewPr>
    <p:cSldViewPr snapToGrid="0">
      <p:cViewPr varScale="1">
        <p:scale>
          <a:sx n="156" d="100"/>
          <a:sy n="156" d="100"/>
        </p:scale>
        <p:origin x="504"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f4df7c6b1b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f4df7c6b1b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f4df7c6b1b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f4df7c6b1b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4df7c6b1b_2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f4df7c6b1b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86913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f4df7c6b1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f4df7c6b1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f4df7c6b1b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f4df7c6b1b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f4df7c6b1b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f4df7c6b1b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f4df7c6b1b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f4df7c6b1b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f4df7c6b1b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f4df7c6b1b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f4df7c6b1b_2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f4df7c6b1b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f4df7c6b1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f4df7c6b1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f4ffe0164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f4ffe0164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f4ffe01649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f4ffe0164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f4ffe01649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f4ffe01649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f4ffe01649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f4ffe01649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f4ffe01649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f4ffe0164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f4ffe01649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f4ffe01649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f4ffe01649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f4ffe01649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f4ffe01649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f4ffe0164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f4ffe01649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f4ffe0164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f4ffe01649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f4ffe01649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f4ffe01649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f4ffe01649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f4ffe01649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f4ffe01649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f4ffe01649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f4ffe01649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f4ffe01649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f4ffe01649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f4ffe01649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f4ffe01649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f4ffe01649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f4ffe01649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f4ffe01649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f4ffe01649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f4ffe01649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f4ffe01649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4ffe01649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f4ffe01649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f4ffe01649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f4ffe01649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f4ffe01649_0_2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f4ffe01649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f4df7c6b1b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f4df7c6b1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f4ffe01649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f4ffe01649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f4ffe01649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f4ffe01649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146136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f4ffe01649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f4ffe01649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f4ffe01649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f4ffe01649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f4ffe01649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f4ffe01649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cb33ecf57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cb33ecf57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cb33ecf5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cb33ecf5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cb33ecf57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cb33ecf57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959051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cb33ecf57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cb33ecf57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cb33ecf57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cb33ecf57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9686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f4df7c6b1b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f4df7c6b1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cb33ecf57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cb33ecf57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550404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cb33ecf57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cb33ecf57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630409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cb33ecf57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cb33ecf57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cb33ecf57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cb33ecf57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4164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cb33ecf57e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cb33ecf57e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cb33ecf57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cb33ecf57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cb33ecf57e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cb33ecf57e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cb33ecf57e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cb33ecf57e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cb33ecf57e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cb33ecf57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cb33ecf57e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cb33ecf57e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f4df7c6b1b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f4df7c6b1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f4df7c6b1b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f4df7c6b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f4df7c6b1b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f4df7c6b1b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f4df7c6b1b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f4df7c6b1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d1wqtxts1xzle7.cloudfront.net/6006600/MB2010_Proceedings_web.pdf?response-content-disposition=inline%3B+filename%3DProceedings_of_the_7th_International_Con.pdf&amp;Expires=1694793971&amp;Signature=Pz~kQUaGQIGwF2aoz97id7s4mJGp~ULsN1y7vQV6mvEHyMAUGjvTolcZYuRaLW1qA10durMAor-FhPsypOu24Z3v41BfV1rFtWvEctR~fpVdVDG13aklX2Ep1M6GeZxnJj-JbWNGQrFM6iF4yylmvAODBti9v~QPkT2p8XIbKBlCsqbgBN-AqRAdSJeCk1YnOnyAI9UdkClL~WIZ9D8M-sOLzzWFWTH~1gmidfKjG3ZkeFUCGFi-fKV2HEbWQ-pv1IluqzTN0lrMTrjZvHgF4xeKhp6W5ERNMuh-zDI1aBwgDf2siJ9b0yMjCjBVgkgGPRrZVbG99bqm3rd-E3khrg__&amp;Key-Pair-Id=APKAJLOHF5GGSLRBV4ZA#page=116"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3.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5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fEMG Crash Course</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chemeClr val="dk1"/>
                </a:solidFill>
              </a:rPr>
              <a:t>Quick and fast</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would we measure fEMG?</a:t>
            </a:r>
            <a:endParaRPr/>
          </a:p>
        </p:txBody>
      </p:sp>
      <p:sp>
        <p:nvSpPr>
          <p:cNvPr id="112" name="Google Shape;112;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The face has many muscles (~43) we can measure the signal for.</a:t>
            </a:r>
            <a:endParaRPr dirty="0">
              <a:solidFill>
                <a:schemeClr val="dk1"/>
              </a:solidFill>
            </a:endParaRPr>
          </a:p>
          <a:p>
            <a:pPr marL="0" lvl="0" indent="0" algn="l" rtl="0">
              <a:spcBef>
                <a:spcPts val="1200"/>
              </a:spcBef>
              <a:spcAft>
                <a:spcPts val="0"/>
              </a:spcAft>
              <a:buNone/>
            </a:pPr>
            <a:r>
              <a:rPr lang="en" dirty="0">
                <a:solidFill>
                  <a:schemeClr val="dk1"/>
                </a:solidFill>
              </a:rPr>
              <a:t>Many of these have a long history in the psychology of emotion as communicating information about difference emotional processes. </a:t>
            </a:r>
            <a:endParaRPr dirty="0">
              <a:solidFill>
                <a:schemeClr val="dk1"/>
              </a:solidFill>
            </a:endParaRPr>
          </a:p>
          <a:p>
            <a:pPr marL="0" lvl="0" indent="0" algn="l" rtl="0">
              <a:spcBef>
                <a:spcPts val="1200"/>
              </a:spcBef>
              <a:spcAft>
                <a:spcPts val="0"/>
              </a:spcAft>
              <a:buNone/>
            </a:pPr>
            <a:r>
              <a:rPr lang="en" dirty="0">
                <a:solidFill>
                  <a:schemeClr val="dk1"/>
                </a:solidFill>
              </a:rPr>
              <a:t>Specifically, they are thought to communicate the </a:t>
            </a:r>
            <a:r>
              <a:rPr lang="en" b="1" dirty="0">
                <a:solidFill>
                  <a:schemeClr val="dk1"/>
                </a:solidFill>
              </a:rPr>
              <a:t>valence </a:t>
            </a:r>
            <a:r>
              <a:rPr lang="en" dirty="0">
                <a:solidFill>
                  <a:schemeClr val="dk1"/>
                </a:solidFill>
              </a:rPr>
              <a:t>of emotional experience. </a:t>
            </a:r>
            <a:endParaRPr dirty="0">
              <a:solidFill>
                <a:schemeClr val="dk1"/>
              </a:solidFill>
            </a:endParaRPr>
          </a:p>
          <a:p>
            <a:pPr marL="0" lvl="0" indent="0" algn="l" rtl="0">
              <a:spcBef>
                <a:spcPts val="1200"/>
              </a:spcBef>
              <a:spcAft>
                <a:spcPts val="1200"/>
              </a:spcAft>
              <a:buNone/>
            </a:pPr>
            <a:r>
              <a:rPr lang="en" dirty="0">
                <a:solidFill>
                  <a:schemeClr val="dk1"/>
                </a:solidFill>
              </a:rPr>
              <a:t>This is different than other physiological measure that index </a:t>
            </a:r>
            <a:r>
              <a:rPr lang="en" b="1" dirty="0">
                <a:solidFill>
                  <a:schemeClr val="dk1"/>
                </a:solidFill>
              </a:rPr>
              <a:t>arousal </a:t>
            </a:r>
            <a:r>
              <a:rPr lang="en" dirty="0">
                <a:solidFill>
                  <a:schemeClr val="dk1"/>
                </a:solidFill>
              </a:rPr>
              <a:t>(SCR, HR, and pupillometry)</a:t>
            </a:r>
            <a:endParaRPr dirty="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muscles do we care about?</a:t>
            </a:r>
            <a:endParaRPr/>
          </a:p>
        </p:txBody>
      </p:sp>
      <p:sp>
        <p:nvSpPr>
          <p:cNvPr id="118" name="Google Shape;118;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The most common muscle signals we extract are from the</a:t>
            </a:r>
            <a:r>
              <a:rPr lang="en" b="1">
                <a:solidFill>
                  <a:schemeClr val="dk1"/>
                </a:solidFill>
              </a:rPr>
              <a:t> corrugator supercilii </a:t>
            </a:r>
            <a:r>
              <a:rPr lang="en">
                <a:solidFill>
                  <a:schemeClr val="dk1"/>
                </a:solidFill>
              </a:rPr>
              <a:t>and the </a:t>
            </a:r>
            <a:r>
              <a:rPr lang="en" b="1">
                <a:solidFill>
                  <a:schemeClr val="dk1"/>
                </a:solidFill>
              </a:rPr>
              <a:t>zygomaticus major</a:t>
            </a:r>
            <a:endParaRPr b="1">
              <a:solidFill>
                <a:schemeClr val="dk1"/>
              </a:solidFill>
            </a:endParaRPr>
          </a:p>
        </p:txBody>
      </p:sp>
      <p:pic>
        <p:nvPicPr>
          <p:cNvPr id="119" name="Google Shape;119;p23"/>
          <p:cNvPicPr preferRelativeResize="0"/>
          <p:nvPr/>
        </p:nvPicPr>
        <p:blipFill>
          <a:blip r:embed="rId3">
            <a:alphaModFix/>
          </a:blip>
          <a:stretch>
            <a:fillRect/>
          </a:stretch>
        </p:blipFill>
        <p:spPr>
          <a:xfrm>
            <a:off x="1451525" y="2097150"/>
            <a:ext cx="2550275" cy="2443025"/>
          </a:xfrm>
          <a:prstGeom prst="rect">
            <a:avLst/>
          </a:prstGeom>
          <a:noFill/>
          <a:ln>
            <a:noFill/>
          </a:ln>
        </p:spPr>
      </p:pic>
      <p:pic>
        <p:nvPicPr>
          <p:cNvPr id="120" name="Google Shape;120;p23"/>
          <p:cNvPicPr preferRelativeResize="0"/>
          <p:nvPr/>
        </p:nvPicPr>
        <p:blipFill>
          <a:blip r:embed="rId4">
            <a:alphaModFix/>
          </a:blip>
          <a:stretch>
            <a:fillRect/>
          </a:stretch>
        </p:blipFill>
        <p:spPr>
          <a:xfrm>
            <a:off x="4751700" y="2097149"/>
            <a:ext cx="2550275" cy="244301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muscles do we care about?</a:t>
            </a:r>
            <a:endParaRPr/>
          </a:p>
        </p:txBody>
      </p:sp>
      <p:sp>
        <p:nvSpPr>
          <p:cNvPr id="126" name="Google Shape;126;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The most common muscle signals we extract are from the</a:t>
            </a:r>
            <a:r>
              <a:rPr lang="en" b="1">
                <a:solidFill>
                  <a:schemeClr val="dk1"/>
                </a:solidFill>
              </a:rPr>
              <a:t> corrugator supercilii </a:t>
            </a:r>
            <a:r>
              <a:rPr lang="en">
                <a:solidFill>
                  <a:schemeClr val="dk1"/>
                </a:solidFill>
              </a:rPr>
              <a:t>and the </a:t>
            </a:r>
            <a:r>
              <a:rPr lang="en" b="1">
                <a:solidFill>
                  <a:schemeClr val="dk1"/>
                </a:solidFill>
              </a:rPr>
              <a:t>zygomaticus major</a:t>
            </a:r>
            <a:r>
              <a:rPr lang="en">
                <a:solidFill>
                  <a:schemeClr val="dk1"/>
                </a:solidFill>
              </a:rPr>
              <a:t>, but others are possible</a:t>
            </a:r>
            <a:endParaRPr>
              <a:solidFill>
                <a:schemeClr val="dk1"/>
              </a:solidFill>
            </a:endParaRPr>
          </a:p>
        </p:txBody>
      </p:sp>
      <p:pic>
        <p:nvPicPr>
          <p:cNvPr id="127" name="Google Shape;127;p24"/>
          <p:cNvPicPr preferRelativeResize="0"/>
          <p:nvPr/>
        </p:nvPicPr>
        <p:blipFill>
          <a:blip r:embed="rId3">
            <a:alphaModFix/>
          </a:blip>
          <a:stretch>
            <a:fillRect/>
          </a:stretch>
        </p:blipFill>
        <p:spPr>
          <a:xfrm>
            <a:off x="2648888" y="2027425"/>
            <a:ext cx="3846224" cy="28846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5.png">
            <a:extLst>
              <a:ext uri="{FF2B5EF4-FFF2-40B4-BE49-F238E27FC236}">
                <a16:creationId xmlns:a16="http://schemas.microsoft.com/office/drawing/2014/main" id="{D799EFEA-EA93-04A6-639B-A2662F12643F}"/>
              </a:ext>
            </a:extLst>
          </p:cNvPr>
          <p:cNvPicPr>
            <a:picLocks noChangeAspect="1"/>
          </p:cNvPicPr>
          <p:nvPr/>
        </p:nvPicPr>
        <p:blipFill>
          <a:blip r:embed="rId2"/>
          <a:srcRect/>
          <a:stretch>
            <a:fillRect/>
          </a:stretch>
        </p:blipFill>
        <p:spPr>
          <a:xfrm>
            <a:off x="1745704" y="1362169"/>
            <a:ext cx="5154378" cy="3211200"/>
          </a:xfrm>
          <a:prstGeom prst="rect">
            <a:avLst/>
          </a:prstGeom>
          <a:ln/>
        </p:spPr>
      </p:pic>
      <p:sp>
        <p:nvSpPr>
          <p:cNvPr id="2" name="Title 1">
            <a:extLst>
              <a:ext uri="{FF2B5EF4-FFF2-40B4-BE49-F238E27FC236}">
                <a16:creationId xmlns:a16="http://schemas.microsoft.com/office/drawing/2014/main" id="{55249CA0-96FB-5392-EE15-799D20530492}"/>
              </a:ext>
            </a:extLst>
          </p:cNvPr>
          <p:cNvSpPr>
            <a:spLocks noGrp="1"/>
          </p:cNvSpPr>
          <p:nvPr>
            <p:ph type="title"/>
          </p:nvPr>
        </p:nvSpPr>
        <p:spPr/>
        <p:txBody>
          <a:bodyPr>
            <a:normAutofit fontScale="90000"/>
          </a:bodyPr>
          <a:lstStyle/>
          <a:p>
            <a:r>
              <a:rPr lang="en-US" dirty="0"/>
              <a:t>Brief protocol for measure </a:t>
            </a:r>
            <a:r>
              <a:rPr lang="en-US" dirty="0" err="1"/>
              <a:t>fEMG</a:t>
            </a:r>
            <a:r>
              <a:rPr lang="en-US" dirty="0"/>
              <a:t> in our lab</a:t>
            </a:r>
          </a:p>
        </p:txBody>
      </p:sp>
      <p:sp>
        <p:nvSpPr>
          <p:cNvPr id="3" name="Text Placeholder 2">
            <a:extLst>
              <a:ext uri="{FF2B5EF4-FFF2-40B4-BE49-F238E27FC236}">
                <a16:creationId xmlns:a16="http://schemas.microsoft.com/office/drawing/2014/main" id="{7E39A173-67E7-8012-AE8F-928B8774C885}"/>
              </a:ext>
            </a:extLst>
          </p:cNvPr>
          <p:cNvSpPr>
            <a:spLocks noGrp="1"/>
          </p:cNvSpPr>
          <p:nvPr>
            <p:ph type="body" idx="1"/>
          </p:nvPr>
        </p:nvSpPr>
        <p:spPr/>
        <p:txBody>
          <a:bodyPr/>
          <a:lstStyle/>
          <a:p>
            <a:pPr marL="114300" indent="0">
              <a:buNone/>
            </a:pPr>
            <a:r>
              <a:rPr lang="en-US" dirty="0">
                <a:solidFill>
                  <a:schemeClr val="tx1"/>
                </a:solidFill>
              </a:rPr>
              <a:t>We use a wireless receptor known as a BIONOMADIX. Sends signal to BIOPAC.</a:t>
            </a:r>
          </a:p>
        </p:txBody>
      </p:sp>
      <p:sp>
        <p:nvSpPr>
          <p:cNvPr id="5" name="TextBox 4">
            <a:extLst>
              <a:ext uri="{FF2B5EF4-FFF2-40B4-BE49-F238E27FC236}">
                <a16:creationId xmlns:a16="http://schemas.microsoft.com/office/drawing/2014/main" id="{BB4FCF6E-58BE-8D4E-E926-161343B874D7}"/>
              </a:ext>
            </a:extLst>
          </p:cNvPr>
          <p:cNvSpPr txBox="1"/>
          <p:nvPr/>
        </p:nvSpPr>
        <p:spPr>
          <a:xfrm>
            <a:off x="6613071" y="3837136"/>
            <a:ext cx="1805302" cy="307777"/>
          </a:xfrm>
          <a:prstGeom prst="rect">
            <a:avLst/>
          </a:prstGeom>
          <a:noFill/>
        </p:spPr>
        <p:txBody>
          <a:bodyPr wrap="none" rtlCol="0">
            <a:spAutoFit/>
          </a:bodyPr>
          <a:lstStyle/>
          <a:p>
            <a:r>
              <a:rPr lang="en-US" dirty="0"/>
              <a:t>Inputs for electrodes</a:t>
            </a:r>
          </a:p>
        </p:txBody>
      </p:sp>
      <p:sp>
        <p:nvSpPr>
          <p:cNvPr id="21" name="TextBox 20">
            <a:extLst>
              <a:ext uri="{FF2B5EF4-FFF2-40B4-BE49-F238E27FC236}">
                <a16:creationId xmlns:a16="http://schemas.microsoft.com/office/drawing/2014/main" id="{48E16ADC-1BCF-3D76-8F00-0B4C3D3C8008}"/>
              </a:ext>
            </a:extLst>
          </p:cNvPr>
          <p:cNvSpPr txBox="1"/>
          <p:nvPr/>
        </p:nvSpPr>
        <p:spPr>
          <a:xfrm>
            <a:off x="4462822" y="3991024"/>
            <a:ext cx="234360" cy="307777"/>
          </a:xfrm>
          <a:prstGeom prst="rect">
            <a:avLst/>
          </a:prstGeom>
          <a:noFill/>
        </p:spPr>
        <p:txBody>
          <a:bodyPr wrap="none" rtlCol="0">
            <a:spAutoFit/>
          </a:bodyPr>
          <a:lstStyle/>
          <a:p>
            <a:r>
              <a:rPr lang="en-US" dirty="0"/>
              <a:t> </a:t>
            </a:r>
          </a:p>
        </p:txBody>
      </p:sp>
      <p:sp>
        <p:nvSpPr>
          <p:cNvPr id="22" name="TextBox 21">
            <a:extLst>
              <a:ext uri="{FF2B5EF4-FFF2-40B4-BE49-F238E27FC236}">
                <a16:creationId xmlns:a16="http://schemas.microsoft.com/office/drawing/2014/main" id="{85BF7ACA-10C8-4D0E-3387-C38F68ED25A5}"/>
              </a:ext>
            </a:extLst>
          </p:cNvPr>
          <p:cNvSpPr txBox="1"/>
          <p:nvPr/>
        </p:nvSpPr>
        <p:spPr>
          <a:xfrm>
            <a:off x="5104787" y="3931152"/>
            <a:ext cx="234360" cy="307777"/>
          </a:xfrm>
          <a:prstGeom prst="rect">
            <a:avLst/>
          </a:prstGeom>
          <a:noFill/>
        </p:spPr>
        <p:txBody>
          <a:bodyPr wrap="none" rtlCol="0">
            <a:spAutoFit/>
          </a:bodyPr>
          <a:lstStyle/>
          <a:p>
            <a:r>
              <a:rPr lang="en-US" dirty="0"/>
              <a:t> </a:t>
            </a:r>
          </a:p>
        </p:txBody>
      </p:sp>
      <p:cxnSp>
        <p:nvCxnSpPr>
          <p:cNvPr id="26" name="Elbow Connector 25">
            <a:extLst>
              <a:ext uri="{FF2B5EF4-FFF2-40B4-BE49-F238E27FC236}">
                <a16:creationId xmlns:a16="http://schemas.microsoft.com/office/drawing/2014/main" id="{5E353BBD-DD8D-08CF-BE2B-3DB9221D70A6}"/>
              </a:ext>
            </a:extLst>
          </p:cNvPr>
          <p:cNvCxnSpPr>
            <a:stCxn id="5" idx="2"/>
            <a:endCxn id="22" idx="2"/>
          </p:cNvCxnSpPr>
          <p:nvPr/>
        </p:nvCxnSpPr>
        <p:spPr>
          <a:xfrm rot="5400000">
            <a:off x="6321837" y="3045044"/>
            <a:ext cx="94016" cy="2293755"/>
          </a:xfrm>
          <a:prstGeom prst="bentConnector3">
            <a:avLst>
              <a:gd name="adj1" fmla="val 343150"/>
            </a:avLst>
          </a:prstGeom>
          <a:ln w="38100">
            <a:tailEnd type="triangle"/>
          </a:ln>
        </p:spPr>
        <p:style>
          <a:lnRef idx="1">
            <a:schemeClr val="dk1"/>
          </a:lnRef>
          <a:fillRef idx="0">
            <a:schemeClr val="dk1"/>
          </a:fillRef>
          <a:effectRef idx="0">
            <a:schemeClr val="dk1"/>
          </a:effectRef>
          <a:fontRef idx="minor">
            <a:schemeClr val="tx1"/>
          </a:fontRef>
        </p:style>
      </p:cxnSp>
      <p:cxnSp>
        <p:nvCxnSpPr>
          <p:cNvPr id="27" name="Elbow Connector 26">
            <a:extLst>
              <a:ext uri="{FF2B5EF4-FFF2-40B4-BE49-F238E27FC236}">
                <a16:creationId xmlns:a16="http://schemas.microsoft.com/office/drawing/2014/main" id="{94017E78-6A2E-918E-2E3A-E5C99C51E71D}"/>
              </a:ext>
            </a:extLst>
          </p:cNvPr>
          <p:cNvCxnSpPr>
            <a:cxnSpLocks/>
            <a:stCxn id="5" idx="2"/>
            <a:endCxn id="21" idx="2"/>
          </p:cNvCxnSpPr>
          <p:nvPr/>
        </p:nvCxnSpPr>
        <p:spPr>
          <a:xfrm rot="5400000">
            <a:off x="5970918" y="2753997"/>
            <a:ext cx="153888" cy="2935720"/>
          </a:xfrm>
          <a:prstGeom prst="bentConnector3">
            <a:avLst>
              <a:gd name="adj1" fmla="val 248550"/>
            </a:avLst>
          </a:prstGeom>
          <a:ln w="38100">
            <a:tailEnd type="triangle"/>
          </a:ln>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A86C68E6-319E-90FE-DFCF-3D462F58C00B}"/>
              </a:ext>
            </a:extLst>
          </p:cNvPr>
          <p:cNvSpPr txBox="1"/>
          <p:nvPr/>
        </p:nvSpPr>
        <p:spPr>
          <a:xfrm>
            <a:off x="153281" y="2318657"/>
            <a:ext cx="2090637" cy="954107"/>
          </a:xfrm>
          <a:prstGeom prst="rect">
            <a:avLst/>
          </a:prstGeom>
          <a:noFill/>
        </p:spPr>
        <p:txBody>
          <a:bodyPr wrap="none" rtlCol="0">
            <a:spAutoFit/>
          </a:bodyPr>
          <a:lstStyle/>
          <a:p>
            <a:r>
              <a:rPr lang="en-US" dirty="0"/>
              <a:t>By convention:</a:t>
            </a:r>
          </a:p>
          <a:p>
            <a:endParaRPr lang="en-US" dirty="0"/>
          </a:p>
          <a:p>
            <a:r>
              <a:rPr lang="en-US" dirty="0"/>
              <a:t>- EMG A = Zygomaticus</a:t>
            </a:r>
          </a:p>
          <a:p>
            <a:r>
              <a:rPr lang="en-US" dirty="0"/>
              <a:t>- EMG B = Corrugator</a:t>
            </a:r>
          </a:p>
        </p:txBody>
      </p:sp>
    </p:spTree>
    <p:extLst>
      <p:ext uri="{BB962C8B-B14F-4D97-AF65-F5344CB8AC3E}">
        <p14:creationId xmlns:p14="http://schemas.microsoft.com/office/powerpoint/2010/main" val="4948487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49CA0-96FB-5392-EE15-799D20530492}"/>
              </a:ext>
            </a:extLst>
          </p:cNvPr>
          <p:cNvSpPr>
            <a:spLocks noGrp="1"/>
          </p:cNvSpPr>
          <p:nvPr>
            <p:ph type="title"/>
          </p:nvPr>
        </p:nvSpPr>
        <p:spPr/>
        <p:txBody>
          <a:bodyPr>
            <a:normAutofit fontScale="90000"/>
          </a:bodyPr>
          <a:lstStyle/>
          <a:p>
            <a:r>
              <a:rPr lang="en-US" dirty="0"/>
              <a:t>Brief protocol for measure </a:t>
            </a:r>
            <a:r>
              <a:rPr lang="en-US" dirty="0" err="1"/>
              <a:t>fEMG</a:t>
            </a:r>
            <a:r>
              <a:rPr lang="en-US" dirty="0"/>
              <a:t> in our lab</a:t>
            </a:r>
          </a:p>
        </p:txBody>
      </p:sp>
      <p:sp>
        <p:nvSpPr>
          <p:cNvPr id="3" name="Text Placeholder 2">
            <a:extLst>
              <a:ext uri="{FF2B5EF4-FFF2-40B4-BE49-F238E27FC236}">
                <a16:creationId xmlns:a16="http://schemas.microsoft.com/office/drawing/2014/main" id="{7E39A173-67E7-8012-AE8F-928B8774C885}"/>
              </a:ext>
            </a:extLst>
          </p:cNvPr>
          <p:cNvSpPr>
            <a:spLocks noGrp="1"/>
          </p:cNvSpPr>
          <p:nvPr>
            <p:ph type="body" idx="1"/>
          </p:nvPr>
        </p:nvSpPr>
        <p:spPr>
          <a:xfrm>
            <a:off x="311700" y="1152475"/>
            <a:ext cx="8520600" cy="3420000"/>
          </a:xfrm>
        </p:spPr>
        <p:txBody>
          <a:bodyPr/>
          <a:lstStyle/>
          <a:p>
            <a:pPr marL="114300" indent="0">
              <a:buNone/>
            </a:pPr>
            <a:r>
              <a:rPr lang="en-US" dirty="0">
                <a:solidFill>
                  <a:schemeClr val="tx1"/>
                </a:solidFill>
              </a:rPr>
              <a:t>We use a wireless receptor known as a BIONOMADIX. Sends signal to BIOPAC.</a:t>
            </a:r>
          </a:p>
        </p:txBody>
      </p:sp>
      <p:sp>
        <p:nvSpPr>
          <p:cNvPr id="21" name="TextBox 20">
            <a:extLst>
              <a:ext uri="{FF2B5EF4-FFF2-40B4-BE49-F238E27FC236}">
                <a16:creationId xmlns:a16="http://schemas.microsoft.com/office/drawing/2014/main" id="{48E16ADC-1BCF-3D76-8F00-0B4C3D3C8008}"/>
              </a:ext>
            </a:extLst>
          </p:cNvPr>
          <p:cNvSpPr txBox="1"/>
          <p:nvPr/>
        </p:nvSpPr>
        <p:spPr>
          <a:xfrm>
            <a:off x="4462822" y="3991024"/>
            <a:ext cx="234360" cy="307777"/>
          </a:xfrm>
          <a:prstGeom prst="rect">
            <a:avLst/>
          </a:prstGeom>
          <a:noFill/>
        </p:spPr>
        <p:txBody>
          <a:bodyPr wrap="none" rtlCol="0">
            <a:spAutoFit/>
          </a:bodyPr>
          <a:lstStyle/>
          <a:p>
            <a:r>
              <a:rPr lang="en-US" dirty="0"/>
              <a:t> </a:t>
            </a:r>
          </a:p>
        </p:txBody>
      </p:sp>
      <p:sp>
        <p:nvSpPr>
          <p:cNvPr id="22" name="TextBox 21">
            <a:extLst>
              <a:ext uri="{FF2B5EF4-FFF2-40B4-BE49-F238E27FC236}">
                <a16:creationId xmlns:a16="http://schemas.microsoft.com/office/drawing/2014/main" id="{85BF7ACA-10C8-4D0E-3387-C38F68ED25A5}"/>
              </a:ext>
            </a:extLst>
          </p:cNvPr>
          <p:cNvSpPr txBox="1"/>
          <p:nvPr/>
        </p:nvSpPr>
        <p:spPr>
          <a:xfrm>
            <a:off x="5104787" y="3931152"/>
            <a:ext cx="234360" cy="307777"/>
          </a:xfrm>
          <a:prstGeom prst="rect">
            <a:avLst/>
          </a:prstGeom>
          <a:noFill/>
        </p:spPr>
        <p:txBody>
          <a:bodyPr wrap="none" rtlCol="0">
            <a:spAutoFit/>
          </a:bodyPr>
          <a:lstStyle/>
          <a:p>
            <a:r>
              <a:rPr lang="en-US" dirty="0"/>
              <a:t> </a:t>
            </a:r>
          </a:p>
        </p:txBody>
      </p:sp>
      <p:pic>
        <p:nvPicPr>
          <p:cNvPr id="6" name="image2.jpg">
            <a:extLst>
              <a:ext uri="{FF2B5EF4-FFF2-40B4-BE49-F238E27FC236}">
                <a16:creationId xmlns:a16="http://schemas.microsoft.com/office/drawing/2014/main" id="{07B10F97-D0BB-3E86-CAC6-AFA061163799}"/>
              </a:ext>
            </a:extLst>
          </p:cNvPr>
          <p:cNvPicPr/>
          <p:nvPr/>
        </p:nvPicPr>
        <p:blipFill>
          <a:blip r:embed="rId3"/>
          <a:srcRect/>
          <a:stretch>
            <a:fillRect/>
          </a:stretch>
        </p:blipFill>
        <p:spPr>
          <a:xfrm>
            <a:off x="420098" y="1900872"/>
            <a:ext cx="2180590" cy="1341755"/>
          </a:xfrm>
          <a:prstGeom prst="rect">
            <a:avLst/>
          </a:prstGeom>
          <a:ln/>
        </p:spPr>
      </p:pic>
      <p:sp>
        <p:nvSpPr>
          <p:cNvPr id="7" name="TextBox 6">
            <a:extLst>
              <a:ext uri="{FF2B5EF4-FFF2-40B4-BE49-F238E27FC236}">
                <a16:creationId xmlns:a16="http://schemas.microsoft.com/office/drawing/2014/main" id="{1C7D6CB5-EC14-3C73-5BA3-4B2D6296D4EC}"/>
              </a:ext>
            </a:extLst>
          </p:cNvPr>
          <p:cNvSpPr txBox="1"/>
          <p:nvPr/>
        </p:nvSpPr>
        <p:spPr>
          <a:xfrm>
            <a:off x="228600" y="3242627"/>
            <a:ext cx="2890157" cy="1384995"/>
          </a:xfrm>
          <a:prstGeom prst="rect">
            <a:avLst/>
          </a:prstGeom>
          <a:noFill/>
        </p:spPr>
        <p:txBody>
          <a:bodyPr wrap="square" rtlCol="0">
            <a:spAutoFit/>
          </a:bodyPr>
          <a:lstStyle/>
          <a:p>
            <a:pPr algn="ctr"/>
            <a:r>
              <a:rPr lang="en-US" dirty="0"/>
              <a:t>Electrical wire that connects to surface electrodes</a:t>
            </a:r>
          </a:p>
          <a:p>
            <a:pPr algn="ctr"/>
            <a:endParaRPr lang="en-US" dirty="0"/>
          </a:p>
          <a:p>
            <a:pPr algn="ctr"/>
            <a:r>
              <a:rPr lang="en-US" dirty="0"/>
              <a:t>Historically we have used EL504 electrodes for best signal, though EL509 have been ok</a:t>
            </a:r>
          </a:p>
        </p:txBody>
      </p:sp>
      <p:pic>
        <p:nvPicPr>
          <p:cNvPr id="8" name="image6.png">
            <a:extLst>
              <a:ext uri="{FF2B5EF4-FFF2-40B4-BE49-F238E27FC236}">
                <a16:creationId xmlns:a16="http://schemas.microsoft.com/office/drawing/2014/main" id="{83F8C0A8-0DA0-3726-466D-AC1EAF7396CE}"/>
              </a:ext>
            </a:extLst>
          </p:cNvPr>
          <p:cNvPicPr/>
          <p:nvPr/>
        </p:nvPicPr>
        <p:blipFill>
          <a:blip r:embed="rId4"/>
          <a:srcRect/>
          <a:stretch>
            <a:fillRect/>
          </a:stretch>
        </p:blipFill>
        <p:spPr>
          <a:xfrm>
            <a:off x="3633470" y="1784018"/>
            <a:ext cx="1877060" cy="1877060"/>
          </a:xfrm>
          <a:prstGeom prst="rect">
            <a:avLst/>
          </a:prstGeom>
          <a:ln/>
        </p:spPr>
      </p:pic>
      <p:sp>
        <p:nvSpPr>
          <p:cNvPr id="9" name="TextBox 8">
            <a:extLst>
              <a:ext uri="{FF2B5EF4-FFF2-40B4-BE49-F238E27FC236}">
                <a16:creationId xmlns:a16="http://schemas.microsoft.com/office/drawing/2014/main" id="{EBE5FEDB-022E-5489-758D-8AA13AC0F496}"/>
              </a:ext>
            </a:extLst>
          </p:cNvPr>
          <p:cNvSpPr txBox="1"/>
          <p:nvPr/>
        </p:nvSpPr>
        <p:spPr>
          <a:xfrm>
            <a:off x="3201857" y="3738983"/>
            <a:ext cx="2784021" cy="369332"/>
          </a:xfrm>
          <a:prstGeom prst="rect">
            <a:avLst/>
          </a:prstGeom>
          <a:noFill/>
        </p:spPr>
        <p:txBody>
          <a:bodyPr wrap="square" rtlCol="0">
            <a:spAutoFit/>
          </a:bodyPr>
          <a:lstStyle/>
          <a:p>
            <a:r>
              <a:rPr lang="en-US" sz="900" dirty="0"/>
              <a:t>(Sometimes the strap for the BIONOMADIX is too small for the head, so we wrap around the arm)</a:t>
            </a:r>
          </a:p>
        </p:txBody>
      </p:sp>
      <p:pic>
        <p:nvPicPr>
          <p:cNvPr id="10" name="image1.png">
            <a:extLst>
              <a:ext uri="{FF2B5EF4-FFF2-40B4-BE49-F238E27FC236}">
                <a16:creationId xmlns:a16="http://schemas.microsoft.com/office/drawing/2014/main" id="{5B73B449-F76E-ED7F-AC6F-F25807E74B7C}"/>
              </a:ext>
            </a:extLst>
          </p:cNvPr>
          <p:cNvPicPr/>
          <p:nvPr/>
        </p:nvPicPr>
        <p:blipFill>
          <a:blip r:embed="rId5"/>
          <a:srcRect/>
          <a:stretch>
            <a:fillRect/>
          </a:stretch>
        </p:blipFill>
        <p:spPr>
          <a:xfrm>
            <a:off x="5985878" y="1684005"/>
            <a:ext cx="2828925" cy="2077085"/>
          </a:xfrm>
          <a:prstGeom prst="rect">
            <a:avLst/>
          </a:prstGeom>
          <a:ln/>
        </p:spPr>
      </p:pic>
      <p:sp>
        <p:nvSpPr>
          <p:cNvPr id="11" name="TextBox 10">
            <a:extLst>
              <a:ext uri="{FF2B5EF4-FFF2-40B4-BE49-F238E27FC236}">
                <a16:creationId xmlns:a16="http://schemas.microsoft.com/office/drawing/2014/main" id="{C6ACF6BA-B809-C92D-6F69-A04F07BE9C2C}"/>
              </a:ext>
            </a:extLst>
          </p:cNvPr>
          <p:cNvSpPr txBox="1"/>
          <p:nvPr/>
        </p:nvSpPr>
        <p:spPr>
          <a:xfrm>
            <a:off x="2811465" y="1889774"/>
            <a:ext cx="906017" cy="430887"/>
          </a:xfrm>
          <a:prstGeom prst="rect">
            <a:avLst/>
          </a:prstGeom>
          <a:noFill/>
        </p:spPr>
        <p:txBody>
          <a:bodyPr wrap="none" rtlCol="0">
            <a:spAutoFit/>
          </a:bodyPr>
          <a:lstStyle/>
          <a:p>
            <a:pPr algn="ctr"/>
            <a:r>
              <a:rPr lang="en-US" sz="1050" i="1" dirty="0"/>
              <a:t>ground</a:t>
            </a:r>
          </a:p>
          <a:p>
            <a:pPr algn="ctr"/>
            <a:r>
              <a:rPr lang="en-US" sz="1050" i="1" dirty="0"/>
              <a:t>(black wire)</a:t>
            </a:r>
          </a:p>
        </p:txBody>
      </p:sp>
      <p:cxnSp>
        <p:nvCxnSpPr>
          <p:cNvPr id="14" name="Straight Arrow Connector 13">
            <a:extLst>
              <a:ext uri="{FF2B5EF4-FFF2-40B4-BE49-F238E27FC236}">
                <a16:creationId xmlns:a16="http://schemas.microsoft.com/office/drawing/2014/main" id="{EC19F838-15DF-1FB3-A1DA-918F080682D9}"/>
              </a:ext>
            </a:extLst>
          </p:cNvPr>
          <p:cNvCxnSpPr>
            <a:stCxn id="11" idx="2"/>
          </p:cNvCxnSpPr>
          <p:nvPr/>
        </p:nvCxnSpPr>
        <p:spPr>
          <a:xfrm>
            <a:off x="3264474" y="2320661"/>
            <a:ext cx="989119" cy="1251836"/>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69D4A1A9-20CE-9421-AB23-42D7347E32FA}"/>
              </a:ext>
            </a:extLst>
          </p:cNvPr>
          <p:cNvCxnSpPr>
            <a:cxnSpLocks/>
            <a:stCxn id="11" idx="2"/>
          </p:cNvCxnSpPr>
          <p:nvPr/>
        </p:nvCxnSpPr>
        <p:spPr>
          <a:xfrm flipH="1">
            <a:off x="2267602" y="2320661"/>
            <a:ext cx="996872" cy="642051"/>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03373261-9BD6-5C71-38A7-AD60C4AD3DA4}"/>
              </a:ext>
            </a:extLst>
          </p:cNvPr>
          <p:cNvSpPr txBox="1"/>
          <p:nvPr/>
        </p:nvSpPr>
        <p:spPr>
          <a:xfrm>
            <a:off x="7609777" y="2492418"/>
            <a:ext cx="304892" cy="307777"/>
          </a:xfrm>
          <a:prstGeom prst="rect">
            <a:avLst/>
          </a:prstGeom>
          <a:noFill/>
        </p:spPr>
        <p:txBody>
          <a:bodyPr wrap="none" rtlCol="0">
            <a:spAutoFit/>
          </a:bodyPr>
          <a:lstStyle/>
          <a:p>
            <a:r>
              <a:rPr lang="en-US" dirty="0"/>
              <a:t>X</a:t>
            </a:r>
          </a:p>
        </p:txBody>
      </p:sp>
      <p:sp>
        <p:nvSpPr>
          <p:cNvPr id="20" name="TextBox 19">
            <a:extLst>
              <a:ext uri="{FF2B5EF4-FFF2-40B4-BE49-F238E27FC236}">
                <a16:creationId xmlns:a16="http://schemas.microsoft.com/office/drawing/2014/main" id="{E5DE6F58-A724-43C9-7A16-D5F5C0273FCE}"/>
              </a:ext>
            </a:extLst>
          </p:cNvPr>
          <p:cNvSpPr txBox="1"/>
          <p:nvPr/>
        </p:nvSpPr>
        <p:spPr>
          <a:xfrm>
            <a:off x="7931752" y="2531441"/>
            <a:ext cx="1023037" cy="215444"/>
          </a:xfrm>
          <a:prstGeom prst="rect">
            <a:avLst/>
          </a:prstGeom>
          <a:noFill/>
        </p:spPr>
        <p:txBody>
          <a:bodyPr wrap="none" rtlCol="0">
            <a:spAutoFit/>
          </a:bodyPr>
          <a:lstStyle/>
          <a:p>
            <a:r>
              <a:rPr lang="en-US" sz="800" i="1" u="sng" dirty="0"/>
              <a:t>This goes on neck</a:t>
            </a:r>
          </a:p>
        </p:txBody>
      </p:sp>
    </p:spTree>
    <p:extLst>
      <p:ext uri="{BB962C8B-B14F-4D97-AF65-F5344CB8AC3E}">
        <p14:creationId xmlns:p14="http://schemas.microsoft.com/office/powerpoint/2010/main" val="3534895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measure fEMG?</a:t>
            </a:r>
            <a:endParaRPr/>
          </a:p>
        </p:txBody>
      </p:sp>
      <p:sp>
        <p:nvSpPr>
          <p:cNvPr id="133" name="Google Shape;133;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Once the receptor is hooked up and turned on, it will send signals to the BIOPAC machine connected to the Mac computer. </a:t>
            </a:r>
          </a:p>
          <a:p>
            <a:pPr marL="0" lvl="0" indent="0" algn="l" rtl="0">
              <a:spcBef>
                <a:spcPts val="0"/>
              </a:spcBef>
              <a:spcAft>
                <a:spcPts val="0"/>
              </a:spcAft>
              <a:buNone/>
            </a:pPr>
            <a:r>
              <a:rPr lang="en" dirty="0">
                <a:solidFill>
                  <a:schemeClr val="dk1"/>
                </a:solidFill>
              </a:rPr>
              <a:t>The desktop runs the </a:t>
            </a:r>
            <a:r>
              <a:rPr lang="en" dirty="0" err="1">
                <a:solidFill>
                  <a:schemeClr val="dk1"/>
                </a:solidFill>
              </a:rPr>
              <a:t>AcqKnowledge</a:t>
            </a:r>
            <a:r>
              <a:rPr lang="en" dirty="0">
                <a:solidFill>
                  <a:schemeClr val="dk1"/>
                </a:solidFill>
              </a:rPr>
              <a:t> software which stores and processes the signal</a:t>
            </a:r>
            <a:endParaRPr dirty="0">
              <a:solidFill>
                <a:schemeClr val="dk1"/>
              </a:solidFill>
            </a:endParaRPr>
          </a:p>
          <a:p>
            <a:pPr marL="0" lvl="0" indent="0" algn="l" rtl="0">
              <a:spcBef>
                <a:spcPts val="1200"/>
              </a:spcBef>
              <a:spcAft>
                <a:spcPts val="0"/>
              </a:spcAft>
              <a:buNone/>
            </a:pPr>
            <a:r>
              <a:rPr lang="en" dirty="0">
                <a:solidFill>
                  <a:schemeClr val="dk1"/>
                </a:solidFill>
              </a:rPr>
              <a:t>Allows you to instantly view signal from </a:t>
            </a:r>
            <a:r>
              <a:rPr lang="en" dirty="0" err="1">
                <a:solidFill>
                  <a:schemeClr val="dk1"/>
                </a:solidFill>
              </a:rPr>
              <a:t>fEMG</a:t>
            </a:r>
            <a:r>
              <a:rPr lang="en" dirty="0">
                <a:solidFill>
                  <a:schemeClr val="dk1"/>
                </a:solidFill>
              </a:rPr>
              <a:t> and other physiological measures (SCR, HR, EEG, etc.)</a:t>
            </a:r>
            <a:endParaRPr dirty="0">
              <a:solidFill>
                <a:schemeClr val="dk1"/>
              </a:solidFill>
            </a:endParaRPr>
          </a:p>
          <a:p>
            <a:pPr marL="0" lvl="0" indent="0" algn="l" rtl="0">
              <a:spcBef>
                <a:spcPts val="1200"/>
              </a:spcBef>
              <a:spcAft>
                <a:spcPts val="1200"/>
              </a:spcAft>
              <a:buNone/>
            </a:pPr>
            <a:r>
              <a:rPr lang="en" dirty="0">
                <a:solidFill>
                  <a:schemeClr val="dk1"/>
                </a:solidFill>
              </a:rPr>
              <a:t>Importantly, it allows us to export our data to </a:t>
            </a:r>
            <a:r>
              <a:rPr lang="en" b="1" dirty="0">
                <a:solidFill>
                  <a:schemeClr val="dk1"/>
                </a:solidFill>
              </a:rPr>
              <a:t>.txt</a:t>
            </a:r>
            <a:r>
              <a:rPr lang="en" b="1" baseline="30000" dirty="0">
                <a:solidFill>
                  <a:schemeClr val="dk1"/>
                </a:solidFill>
              </a:rPr>
              <a:t> </a:t>
            </a:r>
            <a:r>
              <a:rPr lang="en" dirty="0">
                <a:solidFill>
                  <a:schemeClr val="dk1"/>
                </a:solidFill>
              </a:rPr>
              <a:t>file we can analyze</a:t>
            </a:r>
            <a:endParaRPr dirty="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does fEMG data look like?</a:t>
            </a:r>
            <a:endParaRPr/>
          </a:p>
        </p:txBody>
      </p:sp>
      <p:sp>
        <p:nvSpPr>
          <p:cNvPr id="139" name="Google Shape;13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After you get the output from BIOPAC, it looks like a simple .txt file with a bunch of numbers</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does fEMG data look like?</a:t>
            </a:r>
            <a:endParaRPr/>
          </a:p>
        </p:txBody>
      </p:sp>
      <p:sp>
        <p:nvSpPr>
          <p:cNvPr id="145" name="Google Shape;145;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After you get the output from BIOPAC, it looks like a simple .txt file with a bunch of numbers</a:t>
            </a:r>
            <a:endParaRPr>
              <a:solidFill>
                <a:schemeClr val="dk1"/>
              </a:solidFill>
            </a:endParaRPr>
          </a:p>
        </p:txBody>
      </p:sp>
      <p:pic>
        <p:nvPicPr>
          <p:cNvPr id="146" name="Google Shape;146;p27"/>
          <p:cNvPicPr preferRelativeResize="0"/>
          <p:nvPr/>
        </p:nvPicPr>
        <p:blipFill>
          <a:blip r:embed="rId3">
            <a:alphaModFix/>
          </a:blip>
          <a:stretch>
            <a:fillRect/>
          </a:stretch>
        </p:blipFill>
        <p:spPr>
          <a:xfrm>
            <a:off x="0" y="248251"/>
            <a:ext cx="9144001" cy="41897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understand fEMG data</a:t>
            </a:r>
            <a:endParaRPr/>
          </a:p>
        </p:txBody>
      </p:sp>
      <p:graphicFrame>
        <p:nvGraphicFramePr>
          <p:cNvPr id="152" name="Google Shape;152;p28"/>
          <p:cNvGraphicFramePr/>
          <p:nvPr/>
        </p:nvGraphicFramePr>
        <p:xfrm>
          <a:off x="952500" y="1755565"/>
          <a:ext cx="7239000" cy="1600600"/>
        </p:xfrm>
        <a:graphic>
          <a:graphicData uri="http://schemas.openxmlformats.org/drawingml/2006/table">
            <a:tbl>
              <a:tblPr>
                <a:noFill/>
                <a:tableStyleId>{21005658-828F-49F3-8A15-EF59B4A570FA}</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00150">
                <a:tc>
                  <a:txBody>
                    <a:bodyPr/>
                    <a:lstStyle/>
                    <a:p>
                      <a:pPr marL="0" lvl="0" indent="0" algn="ctr" rtl="0">
                        <a:spcBef>
                          <a:spcPts val="0"/>
                        </a:spcBef>
                        <a:spcAft>
                          <a:spcPts val="0"/>
                        </a:spcAft>
                        <a:buNone/>
                      </a:pPr>
                      <a:r>
                        <a:rPr lang="en"/>
                        <a:t>2.134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00150">
                <a:tc>
                  <a:txBody>
                    <a:bodyPr/>
                    <a:lstStyle/>
                    <a:p>
                      <a:pPr marL="0" lvl="0" indent="0" algn="ctr" rtl="0">
                        <a:spcBef>
                          <a:spcPts val="0"/>
                        </a:spcBef>
                        <a:spcAft>
                          <a:spcPts val="0"/>
                        </a:spcAft>
                        <a:buNone/>
                      </a:pPr>
                      <a:r>
                        <a:rPr lang="en"/>
                        <a:t>2.155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1.120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00150">
                <a:tc>
                  <a:txBody>
                    <a:bodyPr/>
                    <a:lstStyle/>
                    <a:p>
                      <a:pPr marL="0" lvl="0" indent="0" algn="ctr" rtl="0">
                        <a:spcBef>
                          <a:spcPts val="0"/>
                        </a:spcBef>
                        <a:spcAft>
                          <a:spcPts val="0"/>
                        </a:spcAft>
                        <a:buNone/>
                      </a:pPr>
                      <a:r>
                        <a:rPr lang="en"/>
                        <a:t>2.164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400150">
                <a:tc>
                  <a:txBody>
                    <a:bodyPr/>
                    <a:lstStyle/>
                    <a:p>
                      <a:pPr marL="0" lvl="0" indent="0" algn="ctr" rtl="0">
                        <a:spcBef>
                          <a:spcPts val="0"/>
                        </a:spcBef>
                        <a:spcAft>
                          <a:spcPts val="0"/>
                        </a:spcAft>
                        <a:buNone/>
                      </a:pPr>
                      <a:r>
                        <a:rPr lang="en"/>
                        <a:t>2.161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1.163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53" name="Google Shape;153;p28"/>
          <p:cNvSpPr txBox="1"/>
          <p:nvPr/>
        </p:nvSpPr>
        <p:spPr>
          <a:xfrm>
            <a:off x="147250" y="2263950"/>
            <a:ext cx="1199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Rows = sample</a:t>
            </a:r>
            <a:endParaRPr/>
          </a:p>
        </p:txBody>
      </p:sp>
      <p:sp>
        <p:nvSpPr>
          <p:cNvPr id="154" name="Google Shape;154;p28"/>
          <p:cNvSpPr txBox="1"/>
          <p:nvPr/>
        </p:nvSpPr>
        <p:spPr>
          <a:xfrm>
            <a:off x="3618300" y="1186550"/>
            <a:ext cx="1907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Columns = channel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understand fEMG data</a:t>
            </a:r>
            <a:endParaRPr/>
          </a:p>
        </p:txBody>
      </p:sp>
      <p:graphicFrame>
        <p:nvGraphicFramePr>
          <p:cNvPr id="160" name="Google Shape;160;p29"/>
          <p:cNvGraphicFramePr/>
          <p:nvPr/>
        </p:nvGraphicFramePr>
        <p:xfrm>
          <a:off x="952500" y="1755565"/>
          <a:ext cx="7239000" cy="1600600"/>
        </p:xfrm>
        <a:graphic>
          <a:graphicData uri="http://schemas.openxmlformats.org/drawingml/2006/table">
            <a:tbl>
              <a:tblPr>
                <a:noFill/>
                <a:tableStyleId>{21005658-828F-49F3-8A15-EF59B4A570FA}</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00150">
                <a:tc>
                  <a:txBody>
                    <a:bodyPr/>
                    <a:lstStyle/>
                    <a:p>
                      <a:pPr marL="0" lvl="0" indent="0" algn="ctr" rtl="0">
                        <a:spcBef>
                          <a:spcPts val="0"/>
                        </a:spcBef>
                        <a:spcAft>
                          <a:spcPts val="0"/>
                        </a:spcAft>
                        <a:buNone/>
                      </a:pPr>
                      <a:r>
                        <a:rPr lang="en"/>
                        <a:t>2.134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00150">
                <a:tc>
                  <a:txBody>
                    <a:bodyPr/>
                    <a:lstStyle/>
                    <a:p>
                      <a:pPr marL="0" lvl="0" indent="0" algn="ctr" rtl="0">
                        <a:spcBef>
                          <a:spcPts val="0"/>
                        </a:spcBef>
                        <a:spcAft>
                          <a:spcPts val="0"/>
                        </a:spcAft>
                        <a:buNone/>
                      </a:pPr>
                      <a:r>
                        <a:rPr lang="en"/>
                        <a:t>2.155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1.120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00150">
                <a:tc>
                  <a:txBody>
                    <a:bodyPr/>
                    <a:lstStyle/>
                    <a:p>
                      <a:pPr marL="0" lvl="0" indent="0" algn="ctr" rtl="0">
                        <a:spcBef>
                          <a:spcPts val="0"/>
                        </a:spcBef>
                        <a:spcAft>
                          <a:spcPts val="0"/>
                        </a:spcAft>
                        <a:buNone/>
                      </a:pPr>
                      <a:r>
                        <a:rPr lang="en"/>
                        <a:t>2.164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400150">
                <a:tc>
                  <a:txBody>
                    <a:bodyPr/>
                    <a:lstStyle/>
                    <a:p>
                      <a:pPr marL="0" lvl="0" indent="0" algn="ctr" rtl="0">
                        <a:spcBef>
                          <a:spcPts val="0"/>
                        </a:spcBef>
                        <a:spcAft>
                          <a:spcPts val="0"/>
                        </a:spcAft>
                        <a:buNone/>
                      </a:pPr>
                      <a:r>
                        <a:rPr lang="en"/>
                        <a:t>2.161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1.163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61" name="Google Shape;161;p29"/>
          <p:cNvSpPr/>
          <p:nvPr/>
        </p:nvSpPr>
        <p:spPr>
          <a:xfrm>
            <a:off x="1241175" y="1767100"/>
            <a:ext cx="6950400" cy="452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9"/>
          <p:cNvSpPr txBox="1"/>
          <p:nvPr/>
        </p:nvSpPr>
        <p:spPr>
          <a:xfrm>
            <a:off x="227850" y="3555200"/>
            <a:ext cx="86883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 single row represents a single </a:t>
            </a:r>
            <a:r>
              <a:rPr lang="en" b="1"/>
              <a:t>sample </a:t>
            </a:r>
            <a:r>
              <a:rPr lang="en"/>
              <a:t>of surface level voltage. </a:t>
            </a:r>
            <a:endParaRPr/>
          </a:p>
          <a:p>
            <a:pPr marL="0" lvl="0" indent="0" algn="l" rtl="0">
              <a:spcBef>
                <a:spcPts val="0"/>
              </a:spcBef>
              <a:spcAft>
                <a:spcPts val="0"/>
              </a:spcAft>
              <a:buNone/>
            </a:pPr>
            <a:r>
              <a:rPr lang="en"/>
              <a:t>This sample is taken once per the </a:t>
            </a:r>
            <a:r>
              <a:rPr lang="en" b="1"/>
              <a:t>sampling rate </a:t>
            </a:r>
            <a:r>
              <a:rPr lang="en"/>
              <a:t>which is provided by ACQ</a:t>
            </a:r>
            <a:endParaRPr/>
          </a:p>
          <a:p>
            <a:pPr marL="0" lvl="0" indent="0" algn="l" rtl="0">
              <a:spcBef>
                <a:spcPts val="0"/>
              </a:spcBef>
              <a:spcAft>
                <a:spcPts val="0"/>
              </a:spcAft>
              <a:buNone/>
            </a:pPr>
            <a:r>
              <a:rPr lang="en"/>
              <a:t>The sampling rate is measured in Hz, which corresponds to cycles per second</a:t>
            </a:r>
            <a:endParaRPr/>
          </a:p>
          <a:p>
            <a:pPr marL="0" lvl="0" indent="0" algn="l" rtl="0">
              <a:spcBef>
                <a:spcPts val="0"/>
              </a:spcBef>
              <a:spcAft>
                <a:spcPts val="0"/>
              </a:spcAft>
              <a:buNone/>
            </a:pPr>
            <a:r>
              <a:rPr lang="en"/>
              <a:t>For example, if the sampling rate is 1000Hz, then there will be 1000 samples (rows) per second, i.e., each row corresponds to 1 ms.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fEMG?</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“Facial electromyography [fEMG] refers to an electromyography technique that measures muscle activity by detecting and amplifying the tiny electrical impulses that are generated by muscle fibers when they contract” —Wikipedia</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understand fEMG data</a:t>
            </a:r>
            <a:endParaRPr/>
          </a:p>
        </p:txBody>
      </p:sp>
      <p:graphicFrame>
        <p:nvGraphicFramePr>
          <p:cNvPr id="168" name="Google Shape;168;p30"/>
          <p:cNvGraphicFramePr/>
          <p:nvPr/>
        </p:nvGraphicFramePr>
        <p:xfrm>
          <a:off x="952500" y="1755565"/>
          <a:ext cx="7239000" cy="1600600"/>
        </p:xfrm>
        <a:graphic>
          <a:graphicData uri="http://schemas.openxmlformats.org/drawingml/2006/table">
            <a:tbl>
              <a:tblPr>
                <a:noFill/>
                <a:tableStyleId>{21005658-828F-49F3-8A15-EF59B4A570FA}</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00150">
                <a:tc>
                  <a:txBody>
                    <a:bodyPr/>
                    <a:lstStyle/>
                    <a:p>
                      <a:pPr marL="0" lvl="0" indent="0" algn="ctr" rtl="0">
                        <a:spcBef>
                          <a:spcPts val="0"/>
                        </a:spcBef>
                        <a:spcAft>
                          <a:spcPts val="0"/>
                        </a:spcAft>
                        <a:buNone/>
                      </a:pPr>
                      <a:r>
                        <a:rPr lang="en"/>
                        <a:t>2.134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00150">
                <a:tc>
                  <a:txBody>
                    <a:bodyPr/>
                    <a:lstStyle/>
                    <a:p>
                      <a:pPr marL="0" lvl="0" indent="0" algn="ctr" rtl="0">
                        <a:spcBef>
                          <a:spcPts val="0"/>
                        </a:spcBef>
                        <a:spcAft>
                          <a:spcPts val="0"/>
                        </a:spcAft>
                        <a:buNone/>
                      </a:pPr>
                      <a:r>
                        <a:rPr lang="en"/>
                        <a:t>2.155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1.120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00150">
                <a:tc>
                  <a:txBody>
                    <a:bodyPr/>
                    <a:lstStyle/>
                    <a:p>
                      <a:pPr marL="0" lvl="0" indent="0" algn="ctr" rtl="0">
                        <a:spcBef>
                          <a:spcPts val="0"/>
                        </a:spcBef>
                        <a:spcAft>
                          <a:spcPts val="0"/>
                        </a:spcAft>
                        <a:buNone/>
                      </a:pPr>
                      <a:r>
                        <a:rPr lang="en"/>
                        <a:t>2.164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1.143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400150">
                <a:tc>
                  <a:txBody>
                    <a:bodyPr/>
                    <a:lstStyle/>
                    <a:p>
                      <a:pPr marL="0" lvl="0" indent="0" algn="ctr" rtl="0">
                        <a:spcBef>
                          <a:spcPts val="0"/>
                        </a:spcBef>
                        <a:spcAft>
                          <a:spcPts val="0"/>
                        </a:spcAft>
                        <a:buNone/>
                      </a:pPr>
                      <a:r>
                        <a:rPr lang="en"/>
                        <a:t>2.161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1.163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1.134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69" name="Google Shape;169;p30"/>
          <p:cNvSpPr/>
          <p:nvPr/>
        </p:nvSpPr>
        <p:spPr>
          <a:xfrm>
            <a:off x="1241175" y="1767100"/>
            <a:ext cx="1115100" cy="16830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txBox="1"/>
          <p:nvPr/>
        </p:nvSpPr>
        <p:spPr>
          <a:xfrm>
            <a:off x="227850" y="3555200"/>
            <a:ext cx="86883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 column represents a </a:t>
            </a:r>
            <a:r>
              <a:rPr lang="en" b="1"/>
              <a:t>channel</a:t>
            </a:r>
            <a:r>
              <a:rPr lang="en"/>
              <a:t>—i.e., a given measure or electrode. </a:t>
            </a:r>
            <a:endParaRPr/>
          </a:p>
          <a:p>
            <a:pPr marL="0" lvl="0" indent="0" algn="l" rtl="0">
              <a:spcBef>
                <a:spcPts val="0"/>
              </a:spcBef>
              <a:spcAft>
                <a:spcPts val="0"/>
              </a:spcAft>
              <a:buNone/>
            </a:pPr>
            <a:r>
              <a:rPr lang="en"/>
              <a:t>In our case, we will have two fEMG channels/electrodes: one for corrugator and one for zygomaticus</a:t>
            </a:r>
            <a:endParaRPr/>
          </a:p>
          <a:p>
            <a:pPr marL="0" lvl="0" indent="0" algn="l" rtl="0">
              <a:spcBef>
                <a:spcPts val="0"/>
              </a:spcBef>
              <a:spcAft>
                <a:spcPts val="0"/>
              </a:spcAft>
              <a:buNone/>
            </a:pPr>
            <a:r>
              <a:rPr lang="en"/>
              <a:t>Thus, the numbers in this column will represents </a:t>
            </a:r>
            <a:r>
              <a:rPr lang="en" b="1"/>
              <a:t>volts </a:t>
            </a:r>
            <a:r>
              <a:rPr lang="en"/>
              <a:t>as we saw before</a:t>
            </a:r>
            <a:endParaRPr/>
          </a:p>
          <a:p>
            <a:pPr marL="0" lvl="0" indent="0" algn="l" rtl="0">
              <a:spcBef>
                <a:spcPts val="0"/>
              </a:spcBef>
              <a:spcAft>
                <a:spcPts val="0"/>
              </a:spcAft>
              <a:buNone/>
            </a:pPr>
            <a:r>
              <a:rPr lang="en"/>
              <a:t>We can have other channels for other measures like SCR or HR, which will be in other columns and sometimes have different units than volts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176" name="Google Shape;176;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The BIOPAC machine records channels of information for each physiological measure we input into it at a </a:t>
            </a:r>
            <a:r>
              <a:rPr lang="en" b="1">
                <a:solidFill>
                  <a:schemeClr val="dk1"/>
                </a:solidFill>
              </a:rPr>
              <a:t>continuous </a:t>
            </a:r>
            <a:r>
              <a:rPr lang="en">
                <a:solidFill>
                  <a:schemeClr val="dk1"/>
                </a:solidFill>
              </a:rPr>
              <a:t>rate (sampling rate)</a:t>
            </a:r>
            <a:endParaRPr>
              <a:solidFill>
                <a:schemeClr val="dk1"/>
              </a:solidFill>
            </a:endParaRPr>
          </a:p>
          <a:p>
            <a:pPr marL="0" lvl="0" indent="0" algn="l" rtl="0">
              <a:spcBef>
                <a:spcPts val="1200"/>
              </a:spcBef>
              <a:spcAft>
                <a:spcPts val="0"/>
              </a:spcAft>
              <a:buNone/>
            </a:pPr>
            <a:r>
              <a:rPr lang="en">
                <a:solidFill>
                  <a:schemeClr val="dk1"/>
                </a:solidFill>
              </a:rPr>
              <a:t>This means that what we are left with is just a bunch of numbers</a:t>
            </a:r>
            <a:endParaRPr>
              <a:solidFill>
                <a:schemeClr val="dk1"/>
              </a:solidFill>
            </a:endParaRPr>
          </a:p>
          <a:p>
            <a:pPr marL="0" lvl="0" indent="0" algn="l" rtl="0">
              <a:spcBef>
                <a:spcPts val="1200"/>
              </a:spcBef>
              <a:spcAft>
                <a:spcPts val="1200"/>
              </a:spcAft>
              <a:buNone/>
            </a:pPr>
            <a:r>
              <a:rPr lang="en">
                <a:solidFill>
                  <a:schemeClr val="dk1"/>
                </a:solidFill>
              </a:rPr>
              <a:t>But how do we we know which numbers correspond to the events we interested in?</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182" name="Google Shape;182;p32"/>
          <p:cNvSpPr/>
          <p:nvPr/>
        </p:nvSpPr>
        <p:spPr>
          <a:xfrm>
            <a:off x="820425" y="14515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183" name="Google Shape;183;p32"/>
          <p:cNvSpPr/>
          <p:nvPr/>
        </p:nvSpPr>
        <p:spPr>
          <a:xfrm>
            <a:off x="1551325" y="21352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FF"/>
                </a:solidFill>
              </a:rPr>
              <a:t>Red</a:t>
            </a:r>
            <a:endParaRPr>
              <a:solidFill>
                <a:srgbClr val="0000FF"/>
              </a:solidFill>
            </a:endParaRPr>
          </a:p>
        </p:txBody>
      </p:sp>
      <p:sp>
        <p:nvSpPr>
          <p:cNvPr id="184" name="Google Shape;184;p32"/>
          <p:cNvSpPr/>
          <p:nvPr/>
        </p:nvSpPr>
        <p:spPr>
          <a:xfrm>
            <a:off x="2429500" y="26978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t>
            </a:r>
            <a:endParaRPr>
              <a:solidFill>
                <a:schemeClr val="dk1"/>
              </a:solidFill>
            </a:endParaRPr>
          </a:p>
        </p:txBody>
      </p:sp>
      <p:sp>
        <p:nvSpPr>
          <p:cNvPr id="185" name="Google Shape;185;p32"/>
          <p:cNvSpPr/>
          <p:nvPr/>
        </p:nvSpPr>
        <p:spPr>
          <a:xfrm>
            <a:off x="3265575" y="333410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+10</a:t>
            </a:r>
            <a:endParaRPr>
              <a:solidFill>
                <a:schemeClr val="dk1"/>
              </a:solidFill>
            </a:endParaRPr>
          </a:p>
        </p:txBody>
      </p:sp>
      <p:cxnSp>
        <p:nvCxnSpPr>
          <p:cNvPr id="186" name="Google Shape;186;p32"/>
          <p:cNvCxnSpPr/>
          <p:nvPr/>
        </p:nvCxnSpPr>
        <p:spPr>
          <a:xfrm rot="10800000" flipH="1">
            <a:off x="2918725" y="2555850"/>
            <a:ext cx="2477100" cy="15900"/>
          </a:xfrm>
          <a:prstGeom prst="straightConnector1">
            <a:avLst/>
          </a:prstGeom>
          <a:noFill/>
          <a:ln w="19050" cap="flat" cmpd="sng">
            <a:solidFill>
              <a:schemeClr val="dk1"/>
            </a:solidFill>
            <a:prstDash val="solid"/>
            <a:round/>
            <a:headEnd type="none" w="med" len="med"/>
            <a:tailEnd type="triangle" w="med" len="med"/>
          </a:ln>
        </p:spPr>
      </p:cxnSp>
      <p:pic>
        <p:nvPicPr>
          <p:cNvPr id="187" name="Google Shape;187;p32"/>
          <p:cNvPicPr preferRelativeResize="0"/>
          <p:nvPr/>
        </p:nvPicPr>
        <p:blipFill rotWithShape="1">
          <a:blip r:embed="rId3">
            <a:alphaModFix/>
          </a:blip>
          <a:srcRect r="76073"/>
          <a:stretch/>
        </p:blipFill>
        <p:spPr>
          <a:xfrm>
            <a:off x="5890300" y="468900"/>
            <a:ext cx="2187826" cy="4189800"/>
          </a:xfrm>
          <a:prstGeom prst="rect">
            <a:avLst/>
          </a:prstGeom>
          <a:noFill/>
          <a:ln>
            <a:noFill/>
          </a:ln>
        </p:spPr>
      </p:pic>
      <p:sp>
        <p:nvSpPr>
          <p:cNvPr id="188" name="Google Shape;188;p32"/>
          <p:cNvSpPr txBox="1"/>
          <p:nvPr/>
        </p:nvSpPr>
        <p:spPr>
          <a:xfrm rot="-2700000">
            <a:off x="3239756" y="1657756"/>
            <a:ext cx="1598627" cy="40008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194" name="Google Shape;194;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195" name="Google Shape;195;p33"/>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196" name="Google Shape;196;p33"/>
          <p:cNvSpPr/>
          <p:nvPr/>
        </p:nvSpPr>
        <p:spPr>
          <a:xfrm>
            <a:off x="3247625" y="2335075"/>
            <a:ext cx="1093800" cy="17775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3"/>
          <p:cNvSpPr txBox="1"/>
          <p:nvPr/>
        </p:nvSpPr>
        <p:spPr>
          <a:xfrm>
            <a:off x="483800" y="2377225"/>
            <a:ext cx="2314200" cy="233907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t>Each of these pins can be off (0V) or on (5V)</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can treat ‘on’ and ‘off’ as ‘1’ and ‘0’ to produce binary numbers between 0 (all off) and 255 (2</a:t>
            </a:r>
            <a:r>
              <a:rPr lang="en" baseline="30000" dirty="0"/>
              <a:t>8</a:t>
            </a:r>
            <a:r>
              <a:rPr lang="en" dirty="0"/>
              <a:t>; all on)</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0 = 0000000</a:t>
            </a:r>
          </a:p>
          <a:p>
            <a:pPr marL="0" lvl="0" indent="0" algn="l" rtl="0">
              <a:spcBef>
                <a:spcPts val="0"/>
              </a:spcBef>
              <a:spcAft>
                <a:spcPts val="0"/>
              </a:spcAft>
              <a:buNone/>
            </a:pPr>
            <a:r>
              <a:rPr lang="en" dirty="0"/>
              <a:t>1 = 1111111</a:t>
            </a:r>
            <a:endParaRPr dirty="0"/>
          </a:p>
        </p:txBody>
      </p:sp>
      <p:sp>
        <p:nvSpPr>
          <p:cNvPr id="198" name="Google Shape;198;p33"/>
          <p:cNvSpPr txBox="1"/>
          <p:nvPr/>
        </p:nvSpPr>
        <p:spPr>
          <a:xfrm>
            <a:off x="6800100" y="2592763"/>
            <a:ext cx="20322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When plugged into the BIOPAC machine, each (data) pin will be treated as a </a:t>
            </a:r>
            <a:r>
              <a:rPr lang="en" b="1">
                <a:solidFill>
                  <a:schemeClr val="dk1"/>
                </a:solidFill>
              </a:rPr>
              <a:t>channel </a:t>
            </a:r>
            <a:r>
              <a:rPr lang="en">
                <a:solidFill>
                  <a:schemeClr val="dk1"/>
                </a:solidFill>
              </a:rPr>
              <a:t>(we’ll see this soon)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04" name="Google Shape;204;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0"/>
              </a:spcAft>
              <a:buNone/>
            </a:pPr>
            <a:endParaRPr b="1">
              <a:solidFill>
                <a:schemeClr val="dk1"/>
              </a:solidFill>
            </a:endParaRPr>
          </a:p>
          <a:p>
            <a:pPr marL="0" lvl="0" indent="0" algn="l" rtl="0">
              <a:spcBef>
                <a:spcPts val="1200"/>
              </a:spcBef>
              <a:spcAft>
                <a:spcPts val="0"/>
              </a:spcAft>
              <a:buNone/>
            </a:pPr>
            <a:r>
              <a:rPr lang="en">
                <a:solidFill>
                  <a:schemeClr val="dk1"/>
                </a:solidFill>
              </a:rPr>
              <a:t>Triggers—dummy voltage signal that exists just to organize the data</a:t>
            </a:r>
            <a:endParaRPr>
              <a:solidFill>
                <a:schemeClr val="dk1"/>
              </a:solidFill>
            </a:endParaRPr>
          </a:p>
          <a:p>
            <a:pPr marL="0" lvl="0" indent="0" algn="l" rtl="0">
              <a:spcBef>
                <a:spcPts val="1200"/>
              </a:spcBef>
              <a:spcAft>
                <a:spcPts val="1200"/>
              </a:spcAft>
              <a:buNone/>
            </a:pPr>
            <a:r>
              <a:rPr lang="en">
                <a:solidFill>
                  <a:schemeClr val="dk1"/>
                </a:solidFill>
              </a:rPr>
              <a:t>Parallel port—old computer 8-bit input port that sends information in parallel rather than serially (like USB)</a:t>
            </a:r>
            <a:endParaRPr>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10" name="Google Shape;210;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11" name="Google Shape;211;p35"/>
          <p:cNvPicPr preferRelativeResize="0"/>
          <p:nvPr/>
        </p:nvPicPr>
        <p:blipFill>
          <a:blip r:embed="rId3">
            <a:alphaModFix/>
          </a:blip>
          <a:stretch>
            <a:fillRect/>
          </a:stretch>
        </p:blipFill>
        <p:spPr>
          <a:xfrm>
            <a:off x="2557450" y="2254288"/>
            <a:ext cx="4029075" cy="2314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17" name="Google Shape;217;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18" name="Google Shape;218;p36"/>
          <p:cNvPicPr preferRelativeResize="0"/>
          <p:nvPr/>
        </p:nvPicPr>
        <p:blipFill>
          <a:blip r:embed="rId3">
            <a:alphaModFix/>
          </a:blip>
          <a:stretch>
            <a:fillRect/>
          </a:stretch>
        </p:blipFill>
        <p:spPr>
          <a:xfrm>
            <a:off x="2905125" y="1965638"/>
            <a:ext cx="3333750" cy="30003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24" name="Google Shape;224;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25" name="Google Shape;225;p37"/>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26" name="Google Shape;226;p37"/>
          <p:cNvSpPr/>
          <p:nvPr/>
        </p:nvSpPr>
        <p:spPr>
          <a:xfrm>
            <a:off x="3247625" y="2335075"/>
            <a:ext cx="1093800" cy="17775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7"/>
          <p:cNvSpPr txBox="1"/>
          <p:nvPr/>
        </p:nvSpPr>
        <p:spPr>
          <a:xfrm>
            <a:off x="546925" y="2487600"/>
            <a:ext cx="2314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These are are 8 bits of data that we can transmit from the computer to the BIOPAC machine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33" name="Google Shape;233;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34" name="Google Shape;234;p38"/>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35" name="Google Shape;235;p38"/>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36" name="Google Shape;236;p38"/>
          <p:cNvSpPr/>
          <p:nvPr/>
        </p:nvSpPr>
        <p:spPr>
          <a:xfrm>
            <a:off x="4254700" y="23824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8"/>
          <p:cNvSpPr txBox="1"/>
          <p:nvPr/>
        </p:nvSpPr>
        <p:spPr>
          <a:xfrm>
            <a:off x="999250" y="2429750"/>
            <a:ext cx="178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00000001 = 1</a:t>
            </a:r>
            <a:endParaRPr>
              <a:solidFill>
                <a:srgbClr val="FF000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43" name="Google Shape;243;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44" name="Google Shape;244;p39"/>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45" name="Google Shape;245;p39"/>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46" name="Google Shape;246;p39"/>
          <p:cNvSpPr txBox="1"/>
          <p:nvPr/>
        </p:nvSpPr>
        <p:spPr>
          <a:xfrm>
            <a:off x="999250" y="2429750"/>
            <a:ext cx="178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00000010 = 2</a:t>
            </a:r>
            <a:endParaRPr>
              <a:solidFill>
                <a:srgbClr val="FF0000"/>
              </a:solidFill>
            </a:endParaRPr>
          </a:p>
        </p:txBody>
      </p:sp>
      <p:sp>
        <p:nvSpPr>
          <p:cNvPr id="247" name="Google Shape;247;p39"/>
          <p:cNvSpPr/>
          <p:nvPr/>
        </p:nvSpPr>
        <p:spPr>
          <a:xfrm>
            <a:off x="4254700" y="25717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Quick notes</a:t>
            </a:r>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AutoNum type="arabicPeriod"/>
            </a:pPr>
            <a:r>
              <a:rPr lang="en">
                <a:solidFill>
                  <a:schemeClr val="dk1"/>
                </a:solidFill>
              </a:rPr>
              <a:t>I’m no pro, just sharing knowledge! </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Ask questions! (even if I don’t know the answers)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Keeping it general (pseudo-code, gloss over, etc.)</a:t>
            </a:r>
            <a:endParaRPr>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53" name="Google Shape;253;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54" name="Google Shape;254;p40"/>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55" name="Google Shape;255;p40"/>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56" name="Google Shape;256;p40"/>
          <p:cNvSpPr txBox="1"/>
          <p:nvPr/>
        </p:nvSpPr>
        <p:spPr>
          <a:xfrm>
            <a:off x="999250" y="2429750"/>
            <a:ext cx="178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00000011 = 3</a:t>
            </a:r>
            <a:endParaRPr>
              <a:solidFill>
                <a:srgbClr val="FF0000"/>
              </a:solidFill>
            </a:endParaRPr>
          </a:p>
        </p:txBody>
      </p:sp>
      <p:sp>
        <p:nvSpPr>
          <p:cNvPr id="257" name="Google Shape;257;p40"/>
          <p:cNvSpPr/>
          <p:nvPr/>
        </p:nvSpPr>
        <p:spPr>
          <a:xfrm>
            <a:off x="4254700" y="25717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0"/>
          <p:cNvSpPr/>
          <p:nvPr/>
        </p:nvSpPr>
        <p:spPr>
          <a:xfrm>
            <a:off x="4254700" y="23770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64" name="Google Shape;264;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pic>
        <p:nvPicPr>
          <p:cNvPr id="265" name="Google Shape;265;p41"/>
          <p:cNvPicPr preferRelativeResize="0"/>
          <p:nvPr/>
        </p:nvPicPr>
        <p:blipFill>
          <a:blip r:embed="rId3">
            <a:alphaModFix/>
          </a:blip>
          <a:stretch>
            <a:fillRect/>
          </a:stretch>
        </p:blipFill>
        <p:spPr>
          <a:xfrm>
            <a:off x="2905125" y="1965638"/>
            <a:ext cx="3333750" cy="3000375"/>
          </a:xfrm>
          <a:prstGeom prst="rect">
            <a:avLst/>
          </a:prstGeom>
          <a:noFill/>
          <a:ln>
            <a:noFill/>
          </a:ln>
        </p:spPr>
      </p:pic>
      <p:sp>
        <p:nvSpPr>
          <p:cNvPr id="266" name="Google Shape;266;p41"/>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67" name="Google Shape;267;p41"/>
          <p:cNvSpPr txBox="1"/>
          <p:nvPr/>
        </p:nvSpPr>
        <p:spPr>
          <a:xfrm>
            <a:off x="999250" y="2429750"/>
            <a:ext cx="178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01001011 = 75</a:t>
            </a:r>
            <a:endParaRPr>
              <a:solidFill>
                <a:srgbClr val="FF0000"/>
              </a:solidFill>
            </a:endParaRPr>
          </a:p>
        </p:txBody>
      </p:sp>
      <p:sp>
        <p:nvSpPr>
          <p:cNvPr id="268" name="Google Shape;268;p41"/>
          <p:cNvSpPr/>
          <p:nvPr/>
        </p:nvSpPr>
        <p:spPr>
          <a:xfrm>
            <a:off x="4254700" y="25717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1"/>
          <p:cNvSpPr/>
          <p:nvPr/>
        </p:nvSpPr>
        <p:spPr>
          <a:xfrm>
            <a:off x="4254700" y="23770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1"/>
          <p:cNvSpPr/>
          <p:nvPr/>
        </p:nvSpPr>
        <p:spPr>
          <a:xfrm>
            <a:off x="4254700" y="3008150"/>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1"/>
          <p:cNvSpPr/>
          <p:nvPr/>
        </p:nvSpPr>
        <p:spPr>
          <a:xfrm>
            <a:off x="4254700" y="3576025"/>
            <a:ext cx="157800" cy="147300"/>
          </a:xfrm>
          <a:prstGeom prst="ellipse">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sp>
        <p:nvSpPr>
          <p:cNvPr id="277" name="Google Shape;277;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To keep track of where we are at in the task within the same output as our signals, we can send </a:t>
            </a:r>
            <a:r>
              <a:rPr lang="en" b="1">
                <a:solidFill>
                  <a:schemeClr val="dk1"/>
                </a:solidFill>
              </a:rPr>
              <a:t>triggers </a:t>
            </a:r>
            <a:r>
              <a:rPr lang="en">
                <a:solidFill>
                  <a:schemeClr val="dk1"/>
                </a:solidFill>
              </a:rPr>
              <a:t>through a </a:t>
            </a:r>
            <a:r>
              <a:rPr lang="en" b="1">
                <a:solidFill>
                  <a:schemeClr val="dk1"/>
                </a:solidFill>
              </a:rPr>
              <a:t>parallel port</a:t>
            </a:r>
            <a:endParaRPr b="1">
              <a:solidFill>
                <a:schemeClr val="dk1"/>
              </a:solidFill>
            </a:endParaRPr>
          </a:p>
          <a:p>
            <a:pPr marL="0" lvl="0" indent="0" algn="l" rtl="0">
              <a:spcBef>
                <a:spcPts val="1200"/>
              </a:spcBef>
              <a:spcAft>
                <a:spcPts val="1200"/>
              </a:spcAft>
              <a:buNone/>
            </a:pPr>
            <a:endParaRPr>
              <a:solidFill>
                <a:schemeClr val="dk1"/>
              </a:solidFill>
            </a:endParaRPr>
          </a:p>
        </p:txBody>
      </p:sp>
      <p:sp>
        <p:nvSpPr>
          <p:cNvPr id="278" name="Google Shape;278;p42"/>
          <p:cNvSpPr txBox="1"/>
          <p:nvPr/>
        </p:nvSpPr>
        <p:spPr>
          <a:xfrm>
            <a:off x="546925" y="2487600"/>
            <a:ext cx="231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79" name="Google Shape;279;p42"/>
          <p:cNvSpPr/>
          <p:nvPr/>
        </p:nvSpPr>
        <p:spPr>
          <a:xfrm>
            <a:off x="399700" y="21247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280" name="Google Shape;280;p42"/>
          <p:cNvSpPr/>
          <p:nvPr/>
        </p:nvSpPr>
        <p:spPr>
          <a:xfrm>
            <a:off x="1130600" y="28084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FF"/>
                </a:solidFill>
              </a:rPr>
              <a:t>Red</a:t>
            </a:r>
            <a:endParaRPr>
              <a:solidFill>
                <a:srgbClr val="0000FF"/>
              </a:solidFill>
            </a:endParaRPr>
          </a:p>
        </p:txBody>
      </p:sp>
      <p:sp>
        <p:nvSpPr>
          <p:cNvPr id="281" name="Google Shape;281;p42"/>
          <p:cNvSpPr/>
          <p:nvPr/>
        </p:nvSpPr>
        <p:spPr>
          <a:xfrm>
            <a:off x="2008775" y="337105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t>
            </a:r>
            <a:endParaRPr>
              <a:solidFill>
                <a:schemeClr val="dk1"/>
              </a:solidFill>
            </a:endParaRPr>
          </a:p>
        </p:txBody>
      </p:sp>
      <p:sp>
        <p:nvSpPr>
          <p:cNvPr id="282" name="Google Shape;282;p42"/>
          <p:cNvSpPr/>
          <p:nvPr/>
        </p:nvSpPr>
        <p:spPr>
          <a:xfrm>
            <a:off x="2844850" y="4007300"/>
            <a:ext cx="1367400" cy="873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+10</a:t>
            </a:r>
            <a:endParaRPr>
              <a:solidFill>
                <a:schemeClr val="dk1"/>
              </a:solidFill>
            </a:endParaRPr>
          </a:p>
        </p:txBody>
      </p:sp>
      <p:sp>
        <p:nvSpPr>
          <p:cNvPr id="283" name="Google Shape;283;p42"/>
          <p:cNvSpPr txBox="1"/>
          <p:nvPr/>
        </p:nvSpPr>
        <p:spPr>
          <a:xfrm>
            <a:off x="2030050" y="2324575"/>
            <a:ext cx="159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a:p>
        </p:txBody>
      </p:sp>
      <p:sp>
        <p:nvSpPr>
          <p:cNvPr id="284" name="Google Shape;284;p42"/>
          <p:cNvSpPr txBox="1"/>
          <p:nvPr/>
        </p:nvSpPr>
        <p:spPr>
          <a:xfrm>
            <a:off x="1840725" y="2312413"/>
            <a:ext cx="1422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00000001</a:t>
            </a:r>
            <a:endParaRPr/>
          </a:p>
        </p:txBody>
      </p:sp>
      <p:sp>
        <p:nvSpPr>
          <p:cNvPr id="285" name="Google Shape;285;p42"/>
          <p:cNvSpPr txBox="1"/>
          <p:nvPr/>
        </p:nvSpPr>
        <p:spPr>
          <a:xfrm>
            <a:off x="2498000" y="2929313"/>
            <a:ext cx="1422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00000010</a:t>
            </a:r>
            <a:endParaRPr/>
          </a:p>
        </p:txBody>
      </p:sp>
      <p:sp>
        <p:nvSpPr>
          <p:cNvPr id="286" name="Google Shape;286;p42"/>
          <p:cNvSpPr txBox="1"/>
          <p:nvPr/>
        </p:nvSpPr>
        <p:spPr>
          <a:xfrm>
            <a:off x="3376175" y="3607438"/>
            <a:ext cx="1422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00000011</a:t>
            </a:r>
            <a:endParaRPr/>
          </a:p>
        </p:txBody>
      </p:sp>
      <p:sp>
        <p:nvSpPr>
          <p:cNvPr id="287" name="Google Shape;287;p42"/>
          <p:cNvSpPr txBox="1"/>
          <p:nvPr/>
        </p:nvSpPr>
        <p:spPr>
          <a:xfrm>
            <a:off x="4212250" y="4243700"/>
            <a:ext cx="1367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FF0000"/>
                </a:solidFill>
              </a:rPr>
              <a:t>01001011</a:t>
            </a:r>
            <a:endParaRPr/>
          </a:p>
        </p:txBody>
      </p:sp>
      <p:sp>
        <p:nvSpPr>
          <p:cNvPr id="288" name="Google Shape;288;p42"/>
          <p:cNvSpPr txBox="1"/>
          <p:nvPr/>
        </p:nvSpPr>
        <p:spPr>
          <a:xfrm>
            <a:off x="5627325" y="1859700"/>
            <a:ext cx="3281700" cy="3201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This gives us 255 unique triggers we can work with to code events in our task (stimulus onsets, responses, etc.)</a:t>
            </a:r>
            <a:endParaRPr/>
          </a:p>
          <a:p>
            <a:pPr marL="0" lvl="0" indent="0" algn="l" rtl="0">
              <a:spcBef>
                <a:spcPts val="0"/>
              </a:spcBef>
              <a:spcAft>
                <a:spcPts val="0"/>
              </a:spcAft>
              <a:buNone/>
            </a:pPr>
            <a:endParaRPr/>
          </a:p>
          <a:p>
            <a:pPr marL="0" lvl="0" indent="0" algn="l" rtl="0">
              <a:spcBef>
                <a:spcPts val="0"/>
              </a:spcBef>
              <a:spcAft>
                <a:spcPts val="0"/>
              </a:spcAft>
              <a:buNone/>
            </a:pPr>
            <a:r>
              <a:rPr lang="en"/>
              <a:t>These binary values represent the status (on/off) of each pin channel, allowing to keep track of the task events next to our signals</a:t>
            </a:r>
            <a:endParaRPr/>
          </a:p>
          <a:p>
            <a:pPr marL="0" lvl="0" indent="0" algn="l" rtl="0">
              <a:spcBef>
                <a:spcPts val="0"/>
              </a:spcBef>
              <a:spcAft>
                <a:spcPts val="0"/>
              </a:spcAft>
              <a:buNone/>
            </a:pPr>
            <a:endParaRPr/>
          </a:p>
          <a:p>
            <a:pPr marL="0" lvl="0" indent="0" algn="l" rtl="0">
              <a:spcBef>
                <a:spcPts val="0"/>
              </a:spcBef>
              <a:spcAft>
                <a:spcPts val="0"/>
              </a:spcAft>
              <a:buNone/>
            </a:pPr>
            <a:r>
              <a:rPr lang="en"/>
              <a:t>These triggers are sent from our experimental code directly to the parallel port plugged into the BIOPAC, which is plugged into the recording machine (iMac in our case)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keep track of things</a:t>
            </a:r>
            <a:endParaRPr/>
          </a:p>
        </p:txBody>
      </p:sp>
      <p:graphicFrame>
        <p:nvGraphicFramePr>
          <p:cNvPr id="294" name="Google Shape;294;p43"/>
          <p:cNvGraphicFramePr/>
          <p:nvPr/>
        </p:nvGraphicFramePr>
        <p:xfrm>
          <a:off x="311750" y="1108790"/>
          <a:ext cx="8520500" cy="3657450"/>
        </p:xfrm>
        <a:graphic>
          <a:graphicData uri="http://schemas.openxmlformats.org/drawingml/2006/table">
            <a:tbl>
              <a:tblPr>
                <a:noFill/>
                <a:tableStyleId>{21005658-828F-49F3-8A15-EF59B4A570FA}</a:tableStyleId>
              </a:tblPr>
              <a:tblGrid>
                <a:gridCol w="852050">
                  <a:extLst>
                    <a:ext uri="{9D8B030D-6E8A-4147-A177-3AD203B41FA5}">
                      <a16:colId xmlns:a16="http://schemas.microsoft.com/office/drawing/2014/main" val="20000"/>
                    </a:ext>
                  </a:extLst>
                </a:gridCol>
                <a:gridCol w="852050">
                  <a:extLst>
                    <a:ext uri="{9D8B030D-6E8A-4147-A177-3AD203B41FA5}">
                      <a16:colId xmlns:a16="http://schemas.microsoft.com/office/drawing/2014/main" val="20001"/>
                    </a:ext>
                  </a:extLst>
                </a:gridCol>
                <a:gridCol w="852050">
                  <a:extLst>
                    <a:ext uri="{9D8B030D-6E8A-4147-A177-3AD203B41FA5}">
                      <a16:colId xmlns:a16="http://schemas.microsoft.com/office/drawing/2014/main" val="20002"/>
                    </a:ext>
                  </a:extLst>
                </a:gridCol>
                <a:gridCol w="852050">
                  <a:extLst>
                    <a:ext uri="{9D8B030D-6E8A-4147-A177-3AD203B41FA5}">
                      <a16:colId xmlns:a16="http://schemas.microsoft.com/office/drawing/2014/main" val="20003"/>
                    </a:ext>
                  </a:extLst>
                </a:gridCol>
                <a:gridCol w="852050">
                  <a:extLst>
                    <a:ext uri="{9D8B030D-6E8A-4147-A177-3AD203B41FA5}">
                      <a16:colId xmlns:a16="http://schemas.microsoft.com/office/drawing/2014/main" val="20004"/>
                    </a:ext>
                  </a:extLst>
                </a:gridCol>
                <a:gridCol w="852050">
                  <a:extLst>
                    <a:ext uri="{9D8B030D-6E8A-4147-A177-3AD203B41FA5}">
                      <a16:colId xmlns:a16="http://schemas.microsoft.com/office/drawing/2014/main" val="20005"/>
                    </a:ext>
                  </a:extLst>
                </a:gridCol>
                <a:gridCol w="852050">
                  <a:extLst>
                    <a:ext uri="{9D8B030D-6E8A-4147-A177-3AD203B41FA5}">
                      <a16:colId xmlns:a16="http://schemas.microsoft.com/office/drawing/2014/main" val="20006"/>
                    </a:ext>
                  </a:extLst>
                </a:gridCol>
                <a:gridCol w="852050">
                  <a:extLst>
                    <a:ext uri="{9D8B030D-6E8A-4147-A177-3AD203B41FA5}">
                      <a16:colId xmlns:a16="http://schemas.microsoft.com/office/drawing/2014/main" val="20007"/>
                    </a:ext>
                  </a:extLst>
                </a:gridCol>
                <a:gridCol w="852050">
                  <a:extLst>
                    <a:ext uri="{9D8B030D-6E8A-4147-A177-3AD203B41FA5}">
                      <a16:colId xmlns:a16="http://schemas.microsoft.com/office/drawing/2014/main" val="20008"/>
                    </a:ext>
                  </a:extLst>
                </a:gridCol>
                <a:gridCol w="852050">
                  <a:extLst>
                    <a:ext uri="{9D8B030D-6E8A-4147-A177-3AD203B41FA5}">
                      <a16:colId xmlns:a16="http://schemas.microsoft.com/office/drawing/2014/main" val="20009"/>
                    </a:ext>
                  </a:extLst>
                </a:gridCol>
              </a:tblGrid>
              <a:tr h="609575">
                <a:tc>
                  <a:txBody>
                    <a:bodyPr/>
                    <a:lstStyle/>
                    <a:p>
                      <a:pPr marL="0" lvl="0" indent="0" algn="ctr" rtl="0">
                        <a:spcBef>
                          <a:spcPts val="0"/>
                        </a:spcBef>
                        <a:spcAft>
                          <a:spcPts val="0"/>
                        </a:spcAft>
                        <a:buNone/>
                      </a:pPr>
                      <a:r>
                        <a:rPr lang="en">
                          <a:solidFill>
                            <a:srgbClr val="FF0000"/>
                          </a:solidFill>
                        </a:rPr>
                        <a:t>SCR</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EMG</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1</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2</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3</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4</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5</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6</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7</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rgbClr val="FF0000"/>
                          </a:solidFill>
                        </a:rPr>
                        <a:t>Trig 8</a:t>
                      </a:r>
                      <a:endParaRPr>
                        <a:solidFill>
                          <a:srgbClr val="FF0000"/>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a:t>2.134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a:t>2.155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a:t>2.164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a:t>2.161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609575">
                <a:tc>
                  <a:txBody>
                    <a:bodyPr/>
                    <a:lstStyle/>
                    <a:p>
                      <a:pPr marL="0" lvl="0" indent="0" algn="ctr" rtl="0">
                        <a:spcBef>
                          <a:spcPts val="0"/>
                        </a:spcBef>
                        <a:spcAft>
                          <a:spcPts val="0"/>
                        </a:spcAft>
                        <a:buNone/>
                      </a:pPr>
                      <a:r>
                        <a:rPr lang="en"/>
                        <a:t>3.55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0.0555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95" name="Google Shape;295;p43"/>
          <p:cNvSpPr txBox="1"/>
          <p:nvPr/>
        </p:nvSpPr>
        <p:spPr>
          <a:xfrm>
            <a:off x="6632800" y="423575"/>
            <a:ext cx="15672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Remember, 5 = 5V i.e., ‘on’</a:t>
            </a:r>
            <a:endParaRPr/>
          </a:p>
        </p:txBody>
      </p:sp>
      <p:sp>
        <p:nvSpPr>
          <p:cNvPr id="296" name="Google Shape;296;p43"/>
          <p:cNvSpPr txBox="1"/>
          <p:nvPr/>
        </p:nvSpPr>
        <p:spPr>
          <a:xfrm>
            <a:off x="5715000" y="4775125"/>
            <a:ext cx="4572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rgbClr val="FF0000"/>
                </a:solidFill>
              </a:rPr>
              <a:t>These labels won’t be in the raw data; just for explanation</a:t>
            </a:r>
            <a:endParaRPr sz="1000">
              <a:solidFill>
                <a:srgbClr val="FF00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analyze the data</a:t>
            </a:r>
            <a:endParaRPr/>
          </a:p>
        </p:txBody>
      </p:sp>
      <p:sp>
        <p:nvSpPr>
          <p:cNvPr id="302" name="Google Shape;302;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Now that we know how the data is structured, let’s turn to analyzing it</a:t>
            </a:r>
            <a:endParaRPr dirty="0">
              <a:solidFill>
                <a:schemeClr val="dk1"/>
              </a:solidFill>
            </a:endParaRPr>
          </a:p>
          <a:p>
            <a:pPr marL="0" lvl="0" indent="0" algn="l" rtl="0">
              <a:spcBef>
                <a:spcPts val="1200"/>
              </a:spcBef>
              <a:spcAft>
                <a:spcPts val="0"/>
              </a:spcAft>
              <a:buNone/>
            </a:pPr>
            <a:r>
              <a:rPr lang="en" dirty="0">
                <a:solidFill>
                  <a:schemeClr val="dk1"/>
                </a:solidFill>
              </a:rPr>
              <a:t>First, I’ll show some pseudo-code and then Python code. </a:t>
            </a:r>
            <a:endParaRPr dirty="0">
              <a:solidFill>
                <a:schemeClr val="dk1"/>
              </a:solidFill>
            </a:endParaRPr>
          </a:p>
          <a:p>
            <a:pPr marL="0" lvl="0" indent="0" algn="l" rtl="0">
              <a:spcBef>
                <a:spcPts val="1200"/>
              </a:spcBef>
              <a:spcAft>
                <a:spcPts val="1200"/>
              </a:spcAft>
              <a:buNone/>
            </a:pPr>
            <a:r>
              <a:rPr lang="en" dirty="0">
                <a:solidFill>
                  <a:schemeClr val="dk1"/>
                </a:solidFill>
              </a:rPr>
              <a:t>Don’t focus too much on the Python code if you don’t understand, you can always review it later. Just get your head around the concept. </a:t>
            </a:r>
            <a:endParaRPr dirty="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analyze the data</a:t>
            </a:r>
            <a:endParaRPr/>
          </a:p>
        </p:txBody>
      </p:sp>
      <p:sp>
        <p:nvSpPr>
          <p:cNvPr id="308" name="Google Shape;308;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Now that we know how the data is structured, let’s turn to analyzing it</a:t>
            </a:r>
            <a:endParaRPr>
              <a:solidFill>
                <a:schemeClr val="dk1"/>
              </a:solidFill>
            </a:endParaRPr>
          </a:p>
          <a:p>
            <a:pPr marL="0" lvl="0" indent="0" algn="l" rtl="0">
              <a:spcBef>
                <a:spcPts val="1200"/>
              </a:spcBef>
              <a:spcAft>
                <a:spcPts val="0"/>
              </a:spcAft>
              <a:buNone/>
            </a:pPr>
            <a:r>
              <a:rPr lang="en">
                <a:solidFill>
                  <a:schemeClr val="dk1"/>
                </a:solidFill>
              </a:rPr>
              <a:t>The basic process is as follows:</a:t>
            </a:r>
            <a:endParaRPr>
              <a:solidFill>
                <a:schemeClr val="dk1"/>
              </a:solidFill>
            </a:endParaRPr>
          </a:p>
          <a:p>
            <a:pPr marL="457200" lvl="0" indent="-342900" algn="l" rtl="0">
              <a:spcBef>
                <a:spcPts val="1200"/>
              </a:spcBef>
              <a:spcAft>
                <a:spcPts val="0"/>
              </a:spcAft>
              <a:buClr>
                <a:schemeClr val="dk1"/>
              </a:buClr>
              <a:buSzPts val="1800"/>
              <a:buAutoNum type="arabicPeriod"/>
            </a:pPr>
            <a:r>
              <a:rPr lang="en">
                <a:solidFill>
                  <a:schemeClr val="dk1"/>
                </a:solidFill>
              </a:rPr>
              <a:t>Select a window of time around the events of interest (triggers)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This is known as an epoch </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Specify a baseline period (before the event) and signal (during/after the event)</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Clean the signal</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Compute a summary statistic for that event that trial</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Save this summary statistic for all events of interest</a:t>
            </a:r>
            <a:endParaRPr>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sp>
        <p:nvSpPr>
          <p:cNvPr id="314" name="Google Shape;314;p46"/>
          <p:cNvSpPr txBox="1">
            <a:spLocks noGrp="1"/>
          </p:cNvSpPr>
          <p:nvPr>
            <p:ph type="body" idx="1"/>
          </p:nvPr>
        </p:nvSpPr>
        <p:spPr>
          <a:xfrm>
            <a:off x="311700" y="1152475"/>
            <a:ext cx="7398300" cy="3416400"/>
          </a:xfrm>
          <a:prstGeom prst="rect">
            <a:avLst/>
          </a:prstGeom>
        </p:spPr>
        <p:txBody>
          <a:bodyPr spcFirstLastPara="1" wrap="square" lIns="91425" tIns="91425" rIns="91425" bIns="91425" anchor="t" anchorCtr="0">
            <a:normAutofit fontScale="55000" lnSpcReduction="20000"/>
          </a:bodyPr>
          <a:lstStyle/>
          <a:p>
            <a:pPr marL="0" lvl="0" indent="0" algn="l" rtl="0">
              <a:spcBef>
                <a:spcPts val="0"/>
              </a:spcBef>
              <a:spcAft>
                <a:spcPts val="0"/>
              </a:spcAft>
              <a:buNone/>
            </a:pPr>
            <a:r>
              <a:rPr lang="en">
                <a:solidFill>
                  <a:schemeClr val="dk1"/>
                </a:solidFill>
                <a:latin typeface="Consolas"/>
                <a:ea typeface="Consolas"/>
                <a:cs typeface="Consolas"/>
                <a:sym typeface="Consolas"/>
              </a:rPr>
              <a:t>load(data)</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Baseline = []</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Signal = []</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SAMPLING_RATE = 1000 # 1 sample = 1 ms</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Go through each line of data {</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	If trigger channels == ‘00000050’ {</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		Add last (1 * SAMPLING_RATE) lines to Baseline  # 1000 ms before trigger</a:t>
            </a:r>
            <a:endParaRPr>
              <a:solidFill>
                <a:schemeClr val="dk1"/>
              </a:solidFill>
              <a:latin typeface="Consolas"/>
              <a:ea typeface="Consolas"/>
              <a:cs typeface="Consolas"/>
              <a:sym typeface="Consolas"/>
            </a:endParaRPr>
          </a:p>
          <a:p>
            <a:pPr marL="457200" lvl="0" indent="457200" algn="l" rtl="0">
              <a:spcBef>
                <a:spcPts val="1200"/>
              </a:spcBef>
              <a:spcAft>
                <a:spcPts val="0"/>
              </a:spcAft>
              <a:buNone/>
            </a:pPr>
            <a:r>
              <a:rPr lang="en">
                <a:solidFill>
                  <a:schemeClr val="dk1"/>
                </a:solidFill>
                <a:latin typeface="Consolas"/>
                <a:ea typeface="Consolas"/>
                <a:cs typeface="Consolas"/>
                <a:sym typeface="Consolas"/>
              </a:rPr>
              <a:t>Add next 1s (1 * SAMPLING_RATE) lines to Signal # 1000 ms after trigger</a:t>
            </a:r>
            <a:endParaRPr>
              <a:solidFill>
                <a:schemeClr val="dk1"/>
              </a:solidFill>
              <a:latin typeface="Consolas"/>
              <a:ea typeface="Consolas"/>
              <a:cs typeface="Consolas"/>
              <a:sym typeface="Consolas"/>
            </a:endParaRPr>
          </a:p>
          <a:p>
            <a:pPr marL="0" lvl="0" indent="0" algn="l" rtl="0">
              <a:spcBef>
                <a:spcPts val="1200"/>
              </a:spcBef>
              <a:spcAft>
                <a:spcPts val="0"/>
              </a:spcAft>
              <a:buNone/>
            </a:pPr>
            <a:r>
              <a:rPr lang="en">
                <a:solidFill>
                  <a:schemeClr val="dk1"/>
                </a:solidFill>
                <a:latin typeface="Consolas"/>
                <a:ea typeface="Consolas"/>
                <a:cs typeface="Consolas"/>
                <a:sym typeface="Consolas"/>
              </a:rPr>
              <a:t>	}	</a:t>
            </a:r>
            <a:endParaRPr>
              <a:solidFill>
                <a:schemeClr val="dk1"/>
              </a:solidFill>
              <a:latin typeface="Consolas"/>
              <a:ea typeface="Consolas"/>
              <a:cs typeface="Consolas"/>
              <a:sym typeface="Consolas"/>
            </a:endParaRPr>
          </a:p>
          <a:p>
            <a:pPr marL="0" lvl="0" indent="0" algn="l" rtl="0">
              <a:spcBef>
                <a:spcPts val="1200"/>
              </a:spcBef>
              <a:spcAft>
                <a:spcPts val="1200"/>
              </a:spcAft>
              <a:buNone/>
            </a:pP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graphicFrame>
        <p:nvGraphicFramePr>
          <p:cNvPr id="320" name="Google Shape;320;p47"/>
          <p:cNvGraphicFramePr/>
          <p:nvPr/>
        </p:nvGraphicFramePr>
        <p:xfrm>
          <a:off x="540350" y="1184990"/>
          <a:ext cx="7668450" cy="3657450"/>
        </p:xfrm>
        <a:graphic>
          <a:graphicData uri="http://schemas.openxmlformats.org/drawingml/2006/table">
            <a:tbl>
              <a:tblPr>
                <a:noFill/>
                <a:tableStyleId>{21005658-828F-49F3-8A15-EF59B4A570FA}</a:tableStyleId>
              </a:tblPr>
              <a:tblGrid>
                <a:gridCol w="852050">
                  <a:extLst>
                    <a:ext uri="{9D8B030D-6E8A-4147-A177-3AD203B41FA5}">
                      <a16:colId xmlns:a16="http://schemas.microsoft.com/office/drawing/2014/main" val="20000"/>
                    </a:ext>
                  </a:extLst>
                </a:gridCol>
                <a:gridCol w="852050">
                  <a:extLst>
                    <a:ext uri="{9D8B030D-6E8A-4147-A177-3AD203B41FA5}">
                      <a16:colId xmlns:a16="http://schemas.microsoft.com/office/drawing/2014/main" val="20001"/>
                    </a:ext>
                  </a:extLst>
                </a:gridCol>
                <a:gridCol w="852050">
                  <a:extLst>
                    <a:ext uri="{9D8B030D-6E8A-4147-A177-3AD203B41FA5}">
                      <a16:colId xmlns:a16="http://schemas.microsoft.com/office/drawing/2014/main" val="20002"/>
                    </a:ext>
                  </a:extLst>
                </a:gridCol>
                <a:gridCol w="852050">
                  <a:extLst>
                    <a:ext uri="{9D8B030D-6E8A-4147-A177-3AD203B41FA5}">
                      <a16:colId xmlns:a16="http://schemas.microsoft.com/office/drawing/2014/main" val="20003"/>
                    </a:ext>
                  </a:extLst>
                </a:gridCol>
                <a:gridCol w="852050">
                  <a:extLst>
                    <a:ext uri="{9D8B030D-6E8A-4147-A177-3AD203B41FA5}">
                      <a16:colId xmlns:a16="http://schemas.microsoft.com/office/drawing/2014/main" val="20004"/>
                    </a:ext>
                  </a:extLst>
                </a:gridCol>
                <a:gridCol w="852050">
                  <a:extLst>
                    <a:ext uri="{9D8B030D-6E8A-4147-A177-3AD203B41FA5}">
                      <a16:colId xmlns:a16="http://schemas.microsoft.com/office/drawing/2014/main" val="20005"/>
                    </a:ext>
                  </a:extLst>
                </a:gridCol>
                <a:gridCol w="852050">
                  <a:extLst>
                    <a:ext uri="{9D8B030D-6E8A-4147-A177-3AD203B41FA5}">
                      <a16:colId xmlns:a16="http://schemas.microsoft.com/office/drawing/2014/main" val="20006"/>
                    </a:ext>
                  </a:extLst>
                </a:gridCol>
                <a:gridCol w="852050">
                  <a:extLst>
                    <a:ext uri="{9D8B030D-6E8A-4147-A177-3AD203B41FA5}">
                      <a16:colId xmlns:a16="http://schemas.microsoft.com/office/drawing/2014/main" val="20007"/>
                    </a:ext>
                  </a:extLst>
                </a:gridCol>
                <a:gridCol w="852050">
                  <a:extLst>
                    <a:ext uri="{9D8B030D-6E8A-4147-A177-3AD203B41FA5}">
                      <a16:colId xmlns:a16="http://schemas.microsoft.com/office/drawing/2014/main" val="20008"/>
                    </a:ext>
                  </a:extLst>
                </a:gridCol>
              </a:tblGrid>
              <a:tr h="609575">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a:t>0.0555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609575">
                <a:tc>
                  <a:txBody>
                    <a:bodyPr/>
                    <a:lstStyle/>
                    <a:p>
                      <a:pPr marL="0" lvl="0" indent="0" algn="ctr" rtl="0">
                        <a:spcBef>
                          <a:spcPts val="0"/>
                        </a:spcBef>
                        <a:spcAft>
                          <a:spcPts val="0"/>
                        </a:spcAft>
                        <a:buNone/>
                      </a:pPr>
                      <a:r>
                        <a:rPr lang="en"/>
                        <a:t>...</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21" name="Google Shape;321;p47"/>
          <p:cNvSpPr/>
          <p:nvPr/>
        </p:nvSpPr>
        <p:spPr>
          <a:xfrm>
            <a:off x="1630350" y="1185000"/>
            <a:ext cx="6616200" cy="3927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7"/>
          <p:cNvSpPr txBox="1"/>
          <p:nvPr/>
        </p:nvSpPr>
        <p:spPr>
          <a:xfrm>
            <a:off x="7120950" y="694200"/>
            <a:ext cx="138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Trigger? No. </a:t>
            </a:r>
            <a:endParaRPr>
              <a:solidFill>
                <a:srgbClr val="FF0000"/>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graphicFrame>
        <p:nvGraphicFramePr>
          <p:cNvPr id="328" name="Google Shape;328;p48"/>
          <p:cNvGraphicFramePr/>
          <p:nvPr/>
        </p:nvGraphicFramePr>
        <p:xfrm>
          <a:off x="540350" y="1184990"/>
          <a:ext cx="7668450" cy="3657450"/>
        </p:xfrm>
        <a:graphic>
          <a:graphicData uri="http://schemas.openxmlformats.org/drawingml/2006/table">
            <a:tbl>
              <a:tblPr>
                <a:noFill/>
                <a:tableStyleId>{21005658-828F-49F3-8A15-EF59B4A570FA}</a:tableStyleId>
              </a:tblPr>
              <a:tblGrid>
                <a:gridCol w="852050">
                  <a:extLst>
                    <a:ext uri="{9D8B030D-6E8A-4147-A177-3AD203B41FA5}">
                      <a16:colId xmlns:a16="http://schemas.microsoft.com/office/drawing/2014/main" val="20000"/>
                    </a:ext>
                  </a:extLst>
                </a:gridCol>
                <a:gridCol w="852050">
                  <a:extLst>
                    <a:ext uri="{9D8B030D-6E8A-4147-A177-3AD203B41FA5}">
                      <a16:colId xmlns:a16="http://schemas.microsoft.com/office/drawing/2014/main" val="20001"/>
                    </a:ext>
                  </a:extLst>
                </a:gridCol>
                <a:gridCol w="852050">
                  <a:extLst>
                    <a:ext uri="{9D8B030D-6E8A-4147-A177-3AD203B41FA5}">
                      <a16:colId xmlns:a16="http://schemas.microsoft.com/office/drawing/2014/main" val="20002"/>
                    </a:ext>
                  </a:extLst>
                </a:gridCol>
                <a:gridCol w="852050">
                  <a:extLst>
                    <a:ext uri="{9D8B030D-6E8A-4147-A177-3AD203B41FA5}">
                      <a16:colId xmlns:a16="http://schemas.microsoft.com/office/drawing/2014/main" val="20003"/>
                    </a:ext>
                  </a:extLst>
                </a:gridCol>
                <a:gridCol w="852050">
                  <a:extLst>
                    <a:ext uri="{9D8B030D-6E8A-4147-A177-3AD203B41FA5}">
                      <a16:colId xmlns:a16="http://schemas.microsoft.com/office/drawing/2014/main" val="20004"/>
                    </a:ext>
                  </a:extLst>
                </a:gridCol>
                <a:gridCol w="852050">
                  <a:extLst>
                    <a:ext uri="{9D8B030D-6E8A-4147-A177-3AD203B41FA5}">
                      <a16:colId xmlns:a16="http://schemas.microsoft.com/office/drawing/2014/main" val="20005"/>
                    </a:ext>
                  </a:extLst>
                </a:gridCol>
                <a:gridCol w="852050">
                  <a:extLst>
                    <a:ext uri="{9D8B030D-6E8A-4147-A177-3AD203B41FA5}">
                      <a16:colId xmlns:a16="http://schemas.microsoft.com/office/drawing/2014/main" val="20006"/>
                    </a:ext>
                  </a:extLst>
                </a:gridCol>
                <a:gridCol w="852050">
                  <a:extLst>
                    <a:ext uri="{9D8B030D-6E8A-4147-A177-3AD203B41FA5}">
                      <a16:colId xmlns:a16="http://schemas.microsoft.com/office/drawing/2014/main" val="20007"/>
                    </a:ext>
                  </a:extLst>
                </a:gridCol>
                <a:gridCol w="852050">
                  <a:extLst>
                    <a:ext uri="{9D8B030D-6E8A-4147-A177-3AD203B41FA5}">
                      <a16:colId xmlns:a16="http://schemas.microsoft.com/office/drawing/2014/main" val="20008"/>
                    </a:ext>
                  </a:extLst>
                </a:gridCol>
              </a:tblGrid>
              <a:tr h="609575">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a:t>0.0555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609575">
                <a:tc>
                  <a:txBody>
                    <a:bodyPr/>
                    <a:lstStyle/>
                    <a:p>
                      <a:pPr marL="0" lvl="0" indent="0" algn="ctr" rtl="0">
                        <a:spcBef>
                          <a:spcPts val="0"/>
                        </a:spcBef>
                        <a:spcAft>
                          <a:spcPts val="0"/>
                        </a:spcAft>
                        <a:buNone/>
                      </a:pPr>
                      <a:r>
                        <a:rPr lang="en"/>
                        <a:t>...</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29" name="Google Shape;329;p48"/>
          <p:cNvSpPr/>
          <p:nvPr/>
        </p:nvSpPr>
        <p:spPr>
          <a:xfrm>
            <a:off x="1554150" y="1794600"/>
            <a:ext cx="6616200" cy="3927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8"/>
          <p:cNvSpPr txBox="1"/>
          <p:nvPr/>
        </p:nvSpPr>
        <p:spPr>
          <a:xfrm>
            <a:off x="7044750" y="1303800"/>
            <a:ext cx="138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Trigger? No. </a:t>
            </a:r>
            <a:endParaRPr>
              <a:solidFill>
                <a:srgbClr val="FF0000"/>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graphicFrame>
        <p:nvGraphicFramePr>
          <p:cNvPr id="336" name="Google Shape;336;p49"/>
          <p:cNvGraphicFramePr/>
          <p:nvPr/>
        </p:nvGraphicFramePr>
        <p:xfrm>
          <a:off x="540350" y="1184990"/>
          <a:ext cx="7668450" cy="3657450"/>
        </p:xfrm>
        <a:graphic>
          <a:graphicData uri="http://schemas.openxmlformats.org/drawingml/2006/table">
            <a:tbl>
              <a:tblPr>
                <a:noFill/>
                <a:tableStyleId>{21005658-828F-49F3-8A15-EF59B4A570FA}</a:tableStyleId>
              </a:tblPr>
              <a:tblGrid>
                <a:gridCol w="852050">
                  <a:extLst>
                    <a:ext uri="{9D8B030D-6E8A-4147-A177-3AD203B41FA5}">
                      <a16:colId xmlns:a16="http://schemas.microsoft.com/office/drawing/2014/main" val="20000"/>
                    </a:ext>
                  </a:extLst>
                </a:gridCol>
                <a:gridCol w="852050">
                  <a:extLst>
                    <a:ext uri="{9D8B030D-6E8A-4147-A177-3AD203B41FA5}">
                      <a16:colId xmlns:a16="http://schemas.microsoft.com/office/drawing/2014/main" val="20001"/>
                    </a:ext>
                  </a:extLst>
                </a:gridCol>
                <a:gridCol w="852050">
                  <a:extLst>
                    <a:ext uri="{9D8B030D-6E8A-4147-A177-3AD203B41FA5}">
                      <a16:colId xmlns:a16="http://schemas.microsoft.com/office/drawing/2014/main" val="20002"/>
                    </a:ext>
                  </a:extLst>
                </a:gridCol>
                <a:gridCol w="852050">
                  <a:extLst>
                    <a:ext uri="{9D8B030D-6E8A-4147-A177-3AD203B41FA5}">
                      <a16:colId xmlns:a16="http://schemas.microsoft.com/office/drawing/2014/main" val="20003"/>
                    </a:ext>
                  </a:extLst>
                </a:gridCol>
                <a:gridCol w="852050">
                  <a:extLst>
                    <a:ext uri="{9D8B030D-6E8A-4147-A177-3AD203B41FA5}">
                      <a16:colId xmlns:a16="http://schemas.microsoft.com/office/drawing/2014/main" val="20004"/>
                    </a:ext>
                  </a:extLst>
                </a:gridCol>
                <a:gridCol w="852050">
                  <a:extLst>
                    <a:ext uri="{9D8B030D-6E8A-4147-A177-3AD203B41FA5}">
                      <a16:colId xmlns:a16="http://schemas.microsoft.com/office/drawing/2014/main" val="20005"/>
                    </a:ext>
                  </a:extLst>
                </a:gridCol>
                <a:gridCol w="852050">
                  <a:extLst>
                    <a:ext uri="{9D8B030D-6E8A-4147-A177-3AD203B41FA5}">
                      <a16:colId xmlns:a16="http://schemas.microsoft.com/office/drawing/2014/main" val="20006"/>
                    </a:ext>
                  </a:extLst>
                </a:gridCol>
                <a:gridCol w="852050">
                  <a:extLst>
                    <a:ext uri="{9D8B030D-6E8A-4147-A177-3AD203B41FA5}">
                      <a16:colId xmlns:a16="http://schemas.microsoft.com/office/drawing/2014/main" val="20007"/>
                    </a:ext>
                  </a:extLst>
                </a:gridCol>
                <a:gridCol w="852050">
                  <a:extLst>
                    <a:ext uri="{9D8B030D-6E8A-4147-A177-3AD203B41FA5}">
                      <a16:colId xmlns:a16="http://schemas.microsoft.com/office/drawing/2014/main" val="20008"/>
                    </a:ext>
                  </a:extLst>
                </a:gridCol>
              </a:tblGrid>
              <a:tr h="609575">
                <a:tc>
                  <a:txBody>
                    <a:bodyPr/>
                    <a:lstStyle/>
                    <a:p>
                      <a:pPr marL="0" lvl="0" indent="0" algn="ctr" rtl="0">
                        <a:spcBef>
                          <a:spcPts val="0"/>
                        </a:spcBef>
                        <a:spcAft>
                          <a:spcPts val="0"/>
                        </a:spcAft>
                        <a:buNone/>
                      </a:pPr>
                      <a:r>
                        <a:rPr lang="en"/>
                        <a:t>0.0114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a:t>0.015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ctr" rtl="0">
                        <a:spcBef>
                          <a:spcPts val="0"/>
                        </a:spcBef>
                        <a:spcAft>
                          <a:spcPts val="0"/>
                        </a:spcAft>
                        <a:buNone/>
                      </a:pPr>
                      <a:r>
                        <a:rPr lang="en"/>
                        <a:t>0.0123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ctr" rtl="0">
                        <a:spcBef>
                          <a:spcPts val="0"/>
                        </a:spcBef>
                        <a:spcAft>
                          <a:spcPts val="0"/>
                        </a:spcAft>
                        <a:buNone/>
                      </a:pPr>
                      <a:r>
                        <a:rPr lang="en"/>
                        <a:t>0.0111</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a:t>0.0555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0</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609575">
                <a:tc>
                  <a:txBody>
                    <a:bodyPr/>
                    <a:lstStyle/>
                    <a:p>
                      <a:pPr marL="0" lvl="0" indent="0" algn="ctr" rtl="0">
                        <a:spcBef>
                          <a:spcPts val="0"/>
                        </a:spcBef>
                        <a:spcAft>
                          <a:spcPts val="0"/>
                        </a:spcAft>
                        <a:buNone/>
                      </a:pPr>
                      <a:r>
                        <a:rPr lang="en"/>
                        <a:t>...</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37" name="Google Shape;337;p49"/>
          <p:cNvSpPr/>
          <p:nvPr/>
        </p:nvSpPr>
        <p:spPr>
          <a:xfrm>
            <a:off x="1554150" y="2404200"/>
            <a:ext cx="6616200" cy="3927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9"/>
          <p:cNvSpPr txBox="1"/>
          <p:nvPr/>
        </p:nvSpPr>
        <p:spPr>
          <a:xfrm>
            <a:off x="7044750" y="1913400"/>
            <a:ext cx="138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Trigger? Yes! </a:t>
            </a:r>
            <a:endParaRPr>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fEMG?</a:t>
            </a:r>
            <a:endParaRPr/>
          </a:p>
        </p:txBody>
      </p:sp>
      <p:sp>
        <p:nvSpPr>
          <p:cNvPr id="73" name="Google Shape;7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chemeClr val="dk1"/>
                </a:solidFill>
              </a:rPr>
              <a:t>“Facial electromyography [fEMG] refers to an electromyography technique that measures muscle activity by detecting and amplifying the tiny electrical impulses that are generated by muscle fibers when they contract” —Wikipedia</a:t>
            </a:r>
            <a:endParaRPr>
              <a:solidFill>
                <a:schemeClr val="dk1"/>
              </a:solidFill>
            </a:endParaRPr>
          </a:p>
        </p:txBody>
      </p:sp>
      <p:pic>
        <p:nvPicPr>
          <p:cNvPr id="74" name="Google Shape;74;p16"/>
          <p:cNvPicPr preferRelativeResize="0"/>
          <p:nvPr/>
        </p:nvPicPr>
        <p:blipFill>
          <a:blip r:embed="rId3">
            <a:alphaModFix/>
          </a:blip>
          <a:stretch>
            <a:fillRect/>
          </a:stretch>
        </p:blipFill>
        <p:spPr>
          <a:xfrm>
            <a:off x="2286000" y="2301925"/>
            <a:ext cx="4572000" cy="25717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pic>
        <p:nvPicPr>
          <p:cNvPr id="344" name="Google Shape;344;p50"/>
          <p:cNvPicPr preferRelativeResize="0"/>
          <p:nvPr/>
        </p:nvPicPr>
        <p:blipFill>
          <a:blip r:embed="rId3">
            <a:alphaModFix/>
          </a:blip>
          <a:stretch>
            <a:fillRect/>
          </a:stretch>
        </p:blipFill>
        <p:spPr>
          <a:xfrm>
            <a:off x="1257525" y="1017725"/>
            <a:ext cx="6628947" cy="3820975"/>
          </a:xfrm>
          <a:prstGeom prst="rect">
            <a:avLst/>
          </a:prstGeom>
          <a:noFill/>
          <a:ln>
            <a:noFill/>
          </a:ln>
        </p:spPr>
      </p:pic>
      <p:cxnSp>
        <p:nvCxnSpPr>
          <p:cNvPr id="345" name="Google Shape;345;p50"/>
          <p:cNvCxnSpPr/>
          <p:nvPr/>
        </p:nvCxnSpPr>
        <p:spPr>
          <a:xfrm rot="10800000">
            <a:off x="136625" y="2524425"/>
            <a:ext cx="967800" cy="0"/>
          </a:xfrm>
          <a:prstGeom prst="straightConnector1">
            <a:avLst/>
          </a:prstGeom>
          <a:noFill/>
          <a:ln w="28575" cap="flat" cmpd="sng">
            <a:solidFill>
              <a:schemeClr val="dk1"/>
            </a:solidFill>
            <a:prstDash val="solid"/>
            <a:round/>
            <a:headEnd type="triangle" w="med" len="med"/>
            <a:tailEnd type="none" w="med" len="med"/>
          </a:ln>
        </p:spPr>
      </p:cxnSp>
      <p:sp>
        <p:nvSpPr>
          <p:cNvPr id="346" name="Google Shape;346;p50"/>
          <p:cNvSpPr txBox="1"/>
          <p:nvPr/>
        </p:nvSpPr>
        <p:spPr>
          <a:xfrm>
            <a:off x="94625" y="1861725"/>
            <a:ext cx="10518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Here’s the trigger</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sp>
        <p:nvSpPr>
          <p:cNvPr id="352" name="Google Shape;352;p51"/>
          <p:cNvSpPr txBox="1"/>
          <p:nvPr/>
        </p:nvSpPr>
        <p:spPr>
          <a:xfrm>
            <a:off x="150050" y="4462375"/>
            <a:ext cx="3692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Time = (1 second/SAMPLING RATE)*lines</a:t>
            </a:r>
            <a:endParaRPr/>
          </a:p>
          <a:p>
            <a:pPr marL="0" lvl="0" indent="0" algn="l" rtl="0">
              <a:spcBef>
                <a:spcPts val="0"/>
              </a:spcBef>
              <a:spcAft>
                <a:spcPts val="0"/>
              </a:spcAft>
              <a:buNone/>
            </a:pPr>
            <a:r>
              <a:rPr lang="en"/>
              <a:t>So here, 1 ms = 1 line</a:t>
            </a:r>
            <a:endParaRPr/>
          </a:p>
        </p:txBody>
      </p:sp>
      <p:sp>
        <p:nvSpPr>
          <p:cNvPr id="353" name="Google Shape;353;p51"/>
          <p:cNvSpPr txBox="1"/>
          <p:nvPr/>
        </p:nvSpPr>
        <p:spPr>
          <a:xfrm>
            <a:off x="5721650" y="4629175"/>
            <a:ext cx="336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Red = stimulus onset</a:t>
            </a:r>
            <a:endParaRPr>
              <a:solidFill>
                <a:srgbClr val="FF0000"/>
              </a:solidFill>
            </a:endParaRPr>
          </a:p>
        </p:txBody>
      </p:sp>
      <p:pic>
        <p:nvPicPr>
          <p:cNvPr id="354" name="Google Shape;354;p51"/>
          <p:cNvPicPr preferRelativeResize="0"/>
          <p:nvPr/>
        </p:nvPicPr>
        <p:blipFill>
          <a:blip r:embed="rId3"/>
          <a:srcRect/>
          <a:stretch/>
        </p:blipFill>
        <p:spPr>
          <a:xfrm>
            <a:off x="0" y="742950"/>
            <a:ext cx="9144000" cy="36576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AutoNum type="arabicPeriod"/>
            </a:pPr>
            <a:r>
              <a:rPr lang="en"/>
              <a:t>Selecting a window of time around trigger</a:t>
            </a:r>
            <a:endParaRPr/>
          </a:p>
        </p:txBody>
      </p:sp>
      <p:sp>
        <p:nvSpPr>
          <p:cNvPr id="352" name="Google Shape;352;p51"/>
          <p:cNvSpPr txBox="1"/>
          <p:nvPr/>
        </p:nvSpPr>
        <p:spPr>
          <a:xfrm>
            <a:off x="150050" y="4462375"/>
            <a:ext cx="3692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Time = (1 second/SAMPLING RATE)*lines</a:t>
            </a:r>
            <a:endParaRPr/>
          </a:p>
          <a:p>
            <a:pPr marL="0" lvl="0" indent="0" algn="l" rtl="0">
              <a:spcBef>
                <a:spcPts val="0"/>
              </a:spcBef>
              <a:spcAft>
                <a:spcPts val="0"/>
              </a:spcAft>
              <a:buNone/>
            </a:pPr>
            <a:r>
              <a:rPr lang="en"/>
              <a:t>So here, 1 ms = 1 line</a:t>
            </a:r>
            <a:endParaRPr/>
          </a:p>
        </p:txBody>
      </p:sp>
      <p:sp>
        <p:nvSpPr>
          <p:cNvPr id="353" name="Google Shape;353;p51"/>
          <p:cNvSpPr txBox="1"/>
          <p:nvPr/>
        </p:nvSpPr>
        <p:spPr>
          <a:xfrm>
            <a:off x="5721650" y="4629175"/>
            <a:ext cx="336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rPr>
              <a:t>Red = stimulus onset</a:t>
            </a:r>
            <a:endParaRPr>
              <a:solidFill>
                <a:srgbClr val="FF0000"/>
              </a:solidFill>
            </a:endParaRPr>
          </a:p>
        </p:txBody>
      </p:sp>
      <p:pic>
        <p:nvPicPr>
          <p:cNvPr id="354" name="Google Shape;354;p51"/>
          <p:cNvPicPr preferRelativeResize="0"/>
          <p:nvPr/>
        </p:nvPicPr>
        <p:blipFill>
          <a:blip r:embed="rId3"/>
          <a:srcRect/>
          <a:stretch/>
        </p:blipFill>
        <p:spPr>
          <a:xfrm>
            <a:off x="0" y="742950"/>
            <a:ext cx="9144000" cy="3657600"/>
          </a:xfrm>
          <a:prstGeom prst="rect">
            <a:avLst/>
          </a:prstGeom>
          <a:noFill/>
          <a:ln>
            <a:noFill/>
          </a:ln>
        </p:spPr>
      </p:pic>
      <p:sp>
        <p:nvSpPr>
          <p:cNvPr id="2" name="Google Shape;361;p52">
            <a:extLst>
              <a:ext uri="{FF2B5EF4-FFF2-40B4-BE49-F238E27FC236}">
                <a16:creationId xmlns:a16="http://schemas.microsoft.com/office/drawing/2014/main" id="{1AF01E96-6D70-DEFD-38BE-2AB349E08566}"/>
              </a:ext>
            </a:extLst>
          </p:cNvPr>
          <p:cNvSpPr/>
          <p:nvPr/>
        </p:nvSpPr>
        <p:spPr>
          <a:xfrm>
            <a:off x="2775496" y="1411849"/>
            <a:ext cx="702490" cy="1837538"/>
          </a:xfrm>
          <a:prstGeom prst="roundRect">
            <a:avLst>
              <a:gd name="adj" fmla="val 16667"/>
            </a:avLst>
          </a:prstGeom>
          <a:noFill/>
          <a:ln w="114300"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 name="Google Shape;362;p52">
            <a:extLst>
              <a:ext uri="{FF2B5EF4-FFF2-40B4-BE49-F238E27FC236}">
                <a16:creationId xmlns:a16="http://schemas.microsoft.com/office/drawing/2014/main" id="{966B4FFF-086A-18DC-3821-12575A144243}"/>
              </a:ext>
            </a:extLst>
          </p:cNvPr>
          <p:cNvSpPr/>
          <p:nvPr/>
        </p:nvSpPr>
        <p:spPr>
          <a:xfrm>
            <a:off x="1414521" y="1591837"/>
            <a:ext cx="1266000" cy="1575906"/>
          </a:xfrm>
          <a:prstGeom prst="roundRect">
            <a:avLst>
              <a:gd name="adj" fmla="val 16667"/>
            </a:avLst>
          </a:prstGeom>
          <a:noFill/>
          <a:ln w="114300"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 name="Google Shape;363;p52">
            <a:extLst>
              <a:ext uri="{FF2B5EF4-FFF2-40B4-BE49-F238E27FC236}">
                <a16:creationId xmlns:a16="http://schemas.microsoft.com/office/drawing/2014/main" id="{5FD77996-F682-6BBB-46FA-319EE51A5966}"/>
              </a:ext>
            </a:extLst>
          </p:cNvPr>
          <p:cNvSpPr txBox="1"/>
          <p:nvPr/>
        </p:nvSpPr>
        <p:spPr>
          <a:xfrm>
            <a:off x="2280796" y="883458"/>
            <a:ext cx="2255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solidFill>
                  <a:srgbClr val="9900FF"/>
                </a:solidFill>
              </a:rPr>
              <a:t>Signal of interest</a:t>
            </a:r>
            <a:endParaRPr dirty="0">
              <a:solidFill>
                <a:srgbClr val="9900FF"/>
              </a:solidFill>
            </a:endParaRPr>
          </a:p>
        </p:txBody>
      </p:sp>
      <p:sp>
        <p:nvSpPr>
          <p:cNvPr id="5" name="Google Shape;364;p52">
            <a:extLst>
              <a:ext uri="{FF2B5EF4-FFF2-40B4-BE49-F238E27FC236}">
                <a16:creationId xmlns:a16="http://schemas.microsoft.com/office/drawing/2014/main" id="{F19E1E0C-9CCD-4201-2FAD-F6275033CE82}"/>
              </a:ext>
            </a:extLst>
          </p:cNvPr>
          <p:cNvSpPr txBox="1"/>
          <p:nvPr/>
        </p:nvSpPr>
        <p:spPr>
          <a:xfrm>
            <a:off x="919821" y="883458"/>
            <a:ext cx="2255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solidFill>
                  <a:srgbClr val="FF9900"/>
                </a:solidFill>
              </a:rPr>
              <a:t>Baseline</a:t>
            </a:r>
            <a:endParaRPr dirty="0">
              <a:solidFill>
                <a:srgbClr val="FF9900"/>
              </a:solidFill>
            </a:endParaRPr>
          </a:p>
        </p:txBody>
      </p:sp>
    </p:spTree>
    <p:extLst>
      <p:ext uri="{BB962C8B-B14F-4D97-AF65-F5344CB8AC3E}">
        <p14:creationId xmlns:p14="http://schemas.microsoft.com/office/powerpoint/2010/main" val="28453551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2. Specify a baseline period and signal period</a:t>
            </a:r>
            <a:endParaRPr/>
          </a:p>
        </p:txBody>
      </p:sp>
      <p:pic>
        <p:nvPicPr>
          <p:cNvPr id="370" name="Google Shape;370;p53"/>
          <p:cNvPicPr preferRelativeResize="0">
            <a:picLocks noChangeAspect="1"/>
          </p:cNvPicPr>
          <p:nvPr/>
        </p:nvPicPr>
        <p:blipFill>
          <a:blip r:embed="rId3"/>
          <a:srcRect/>
          <a:stretch/>
        </p:blipFill>
        <p:spPr>
          <a:xfrm>
            <a:off x="798739" y="1169315"/>
            <a:ext cx="7675827" cy="2804869"/>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a:t>
            </a:r>
            <a:endParaRPr/>
          </a:p>
        </p:txBody>
      </p:sp>
      <p:sp>
        <p:nvSpPr>
          <p:cNvPr id="376" name="Google Shape;376;p5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solidFill>
                  <a:schemeClr val="dk1"/>
                </a:solidFill>
              </a:rPr>
              <a:t>There are many different approaches and philosophies to cleaning EMG data (or any physiological data… heck, any data at all!)</a:t>
            </a:r>
            <a:endParaRPr>
              <a:solidFill>
                <a:schemeClr val="dk1"/>
              </a:solidFill>
            </a:endParaRPr>
          </a:p>
          <a:p>
            <a:pPr marL="0" lvl="0" indent="0" algn="l" rtl="0">
              <a:spcBef>
                <a:spcPts val="1200"/>
              </a:spcBef>
              <a:spcAft>
                <a:spcPts val="0"/>
              </a:spcAft>
              <a:buNone/>
            </a:pPr>
            <a:r>
              <a:rPr lang="en">
                <a:solidFill>
                  <a:schemeClr val="dk1"/>
                </a:solidFill>
              </a:rPr>
              <a:t>Here, I’ll show the absolute most simple to follow. </a:t>
            </a:r>
            <a:endParaRPr>
              <a:solidFill>
                <a:schemeClr val="dk1"/>
              </a:solidFill>
            </a:endParaRPr>
          </a:p>
          <a:p>
            <a:pPr marL="0" lvl="0" indent="0" algn="l" rtl="0">
              <a:spcBef>
                <a:spcPts val="1200"/>
              </a:spcBef>
              <a:spcAft>
                <a:spcPts val="0"/>
              </a:spcAft>
              <a:buNone/>
            </a:pPr>
            <a:r>
              <a:rPr lang="en">
                <a:solidFill>
                  <a:schemeClr val="dk1"/>
                </a:solidFill>
              </a:rPr>
              <a:t>This does </a:t>
            </a:r>
            <a:r>
              <a:rPr lang="en" b="1">
                <a:solidFill>
                  <a:schemeClr val="dk1"/>
                </a:solidFill>
              </a:rPr>
              <a:t>not </a:t>
            </a:r>
            <a:r>
              <a:rPr lang="en">
                <a:solidFill>
                  <a:schemeClr val="dk1"/>
                </a:solidFill>
              </a:rPr>
              <a:t>mean you should necessarily do this for your publishable data. As in all analyses, think about what is best for you, what makes most sense, and what solves most problems with as few downsides as possible. </a:t>
            </a:r>
            <a:endParaRPr>
              <a:solidFill>
                <a:schemeClr val="dk1"/>
              </a:solidFill>
            </a:endParaRPr>
          </a:p>
          <a:p>
            <a:pPr marL="0" lvl="0" indent="0" algn="l" rtl="0">
              <a:spcBef>
                <a:spcPts val="1200"/>
              </a:spcBef>
              <a:spcAft>
                <a:spcPts val="0"/>
              </a:spcAft>
              <a:buNone/>
            </a:pPr>
            <a:r>
              <a:rPr lang="en">
                <a:solidFill>
                  <a:schemeClr val="dk1"/>
                </a:solidFill>
              </a:rPr>
              <a:t>Data analysis is an art and a science. </a:t>
            </a:r>
            <a:endParaRPr>
              <a:solidFill>
                <a:schemeClr val="dk1"/>
              </a:solidFill>
            </a:endParaRPr>
          </a:p>
          <a:p>
            <a:pPr marL="0" lvl="0" indent="0" algn="l" rtl="0">
              <a:spcBef>
                <a:spcPts val="1200"/>
              </a:spcBef>
              <a:spcAft>
                <a:spcPts val="1200"/>
              </a:spcAft>
              <a:buNone/>
            </a:pPr>
            <a:r>
              <a:rPr lang="en" u="sng">
                <a:solidFill>
                  <a:schemeClr val="hlink"/>
                </a:solidFill>
                <a:hlinkClick r:id="rId3"/>
              </a:rPr>
              <a:t>This paper</a:t>
            </a:r>
            <a:r>
              <a:rPr lang="en">
                <a:solidFill>
                  <a:schemeClr val="dk1"/>
                </a:solidFill>
              </a:rPr>
              <a:t> is a very useful intro and guide from a leader in the field</a:t>
            </a:r>
            <a:endParaRPr>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a:t>
            </a:r>
            <a:endParaRPr/>
          </a:p>
        </p:txBody>
      </p:sp>
      <p:sp>
        <p:nvSpPr>
          <p:cNvPr id="382" name="Google Shape;382;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Steps:</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Filter signal</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Rectify signal</a:t>
            </a:r>
            <a:endParaRPr lang="en-CA"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(Notch signal – Van </a:t>
            </a:r>
            <a:r>
              <a:rPr lang="en" dirty="0" err="1">
                <a:solidFill>
                  <a:schemeClr val="dk1"/>
                </a:solidFill>
              </a:rPr>
              <a:t>Boxtel</a:t>
            </a:r>
            <a:r>
              <a:rPr lang="en" dirty="0">
                <a:solidFill>
                  <a:schemeClr val="dk1"/>
                </a:solidFill>
              </a:rPr>
              <a:t>, 2010 suggestion)</a:t>
            </a:r>
            <a:endParaRPr dirty="0">
              <a:solidFill>
                <a:schemeClr val="dk1"/>
              </a:solidFill>
            </a:endParaRPr>
          </a:p>
          <a:p>
            <a:pPr marL="0" lvl="0" indent="0" algn="l" rtl="0">
              <a:spcBef>
                <a:spcPts val="1200"/>
              </a:spcBef>
              <a:spcAft>
                <a:spcPts val="0"/>
              </a:spcAft>
              <a:buNone/>
            </a:pPr>
            <a:endParaRPr dirty="0">
              <a:solidFill>
                <a:schemeClr val="dk1"/>
              </a:solidFill>
            </a:endParaRPr>
          </a:p>
          <a:p>
            <a:pPr marL="0" lvl="0" indent="0" algn="l" rtl="0">
              <a:spcBef>
                <a:spcPts val="1200"/>
              </a:spcBef>
              <a:spcAft>
                <a:spcPts val="1200"/>
              </a:spcAft>
              <a:buNone/>
            </a:pPr>
            <a:r>
              <a:rPr lang="en" dirty="0">
                <a:solidFill>
                  <a:schemeClr val="dk1"/>
                </a:solidFill>
              </a:rPr>
              <a:t>Explain first, code at the end</a:t>
            </a:r>
            <a:endParaRPr dirty="0">
              <a:solidFill>
                <a:schemeClr val="dk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Filter the data</a:t>
            </a:r>
            <a:endParaRPr/>
          </a:p>
        </p:txBody>
      </p:sp>
      <p:sp>
        <p:nvSpPr>
          <p:cNvPr id="401" name="Google Shape;401;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fEMG is a noisy measure; alongside the actual signal we are interested in, there is uninteresting noise. </a:t>
            </a:r>
            <a:endParaRPr>
              <a:solidFill>
                <a:schemeClr val="dk1"/>
              </a:solidFill>
            </a:endParaRPr>
          </a:p>
          <a:p>
            <a:pPr marL="0" lvl="0" indent="0" algn="l" rtl="0">
              <a:spcBef>
                <a:spcPts val="1200"/>
              </a:spcBef>
              <a:spcAft>
                <a:spcPts val="0"/>
              </a:spcAft>
              <a:buNone/>
            </a:pPr>
            <a:r>
              <a:rPr lang="en">
                <a:solidFill>
                  <a:schemeClr val="dk1"/>
                </a:solidFill>
              </a:rPr>
              <a:t>Slow frequencies can come from movement</a:t>
            </a:r>
            <a:endParaRPr>
              <a:solidFill>
                <a:schemeClr val="dk1"/>
              </a:solidFill>
            </a:endParaRPr>
          </a:p>
          <a:p>
            <a:pPr marL="0" lvl="0" indent="0" algn="l" rtl="0">
              <a:spcBef>
                <a:spcPts val="1200"/>
              </a:spcBef>
              <a:spcAft>
                <a:spcPts val="0"/>
              </a:spcAft>
              <a:buNone/>
            </a:pPr>
            <a:r>
              <a:rPr lang="en">
                <a:solidFill>
                  <a:schemeClr val="dk1"/>
                </a:solidFill>
              </a:rPr>
              <a:t>Fast frequencies can come from noise interference from electronics or whatnot</a:t>
            </a:r>
            <a:endParaRPr>
              <a:solidFill>
                <a:schemeClr val="dk1"/>
              </a:solidFill>
            </a:endParaRPr>
          </a:p>
          <a:p>
            <a:pPr marL="0" lvl="0" indent="0" algn="l" rtl="0">
              <a:spcBef>
                <a:spcPts val="1200"/>
              </a:spcBef>
              <a:spcAft>
                <a:spcPts val="0"/>
              </a:spcAft>
              <a:buNone/>
            </a:pPr>
            <a:r>
              <a:rPr lang="en">
                <a:solidFill>
                  <a:schemeClr val="dk1"/>
                </a:solidFill>
              </a:rPr>
              <a:t>In general, true EMG signals of interest exists within 20Hz-450Hz </a:t>
            </a:r>
            <a:r>
              <a:rPr lang="en" sz="700">
                <a:solidFill>
                  <a:schemeClr val="dk1"/>
                </a:solidFill>
              </a:rPr>
              <a:t>(though some people use 20Hz - 500Hz)</a:t>
            </a:r>
            <a:endParaRPr sz="700">
              <a:solidFill>
                <a:schemeClr val="dk1"/>
              </a:solidFill>
            </a:endParaRPr>
          </a:p>
          <a:p>
            <a:pPr marL="0" lvl="0" indent="0" algn="l" rtl="0">
              <a:spcBef>
                <a:spcPts val="1200"/>
              </a:spcBef>
              <a:spcAft>
                <a:spcPts val="1200"/>
              </a:spcAft>
              <a:buNone/>
            </a:pPr>
            <a:r>
              <a:rPr lang="en">
                <a:solidFill>
                  <a:schemeClr val="dk1"/>
                </a:solidFill>
              </a:rPr>
              <a:t>Thus, we are going to filter our data for signals in that range</a:t>
            </a:r>
            <a:endParaRPr>
              <a:solidFill>
                <a:schemeClr val="dk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Filter the data</a:t>
            </a:r>
            <a:endParaRPr/>
          </a:p>
        </p:txBody>
      </p:sp>
      <p:sp>
        <p:nvSpPr>
          <p:cNvPr id="407" name="Google Shape;407;p59"/>
          <p:cNvSpPr txBox="1">
            <a:spLocks noGrp="1"/>
          </p:cNvSpPr>
          <p:nvPr>
            <p:ph type="body" idx="1"/>
          </p:nvPr>
        </p:nvSpPr>
        <p:spPr>
          <a:xfrm>
            <a:off x="311700" y="1152475"/>
            <a:ext cx="5949600" cy="37536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dirty="0">
                <a:solidFill>
                  <a:schemeClr val="dk1"/>
                </a:solidFill>
              </a:rPr>
              <a:t>In theory, we could just delete all values outside of this range. But it is hard to specify a strict cutoff—if we say 40Hz is ok, do we really think 39.9Hz is categorically non-relevant? </a:t>
            </a:r>
            <a:endParaRPr dirty="0">
              <a:solidFill>
                <a:schemeClr val="dk1"/>
              </a:solidFill>
            </a:endParaRPr>
          </a:p>
          <a:p>
            <a:pPr marL="0" lvl="0" indent="0" algn="l" rtl="0">
              <a:spcBef>
                <a:spcPts val="1200"/>
              </a:spcBef>
              <a:spcAft>
                <a:spcPts val="0"/>
              </a:spcAft>
              <a:buNone/>
            </a:pPr>
            <a:r>
              <a:rPr lang="en" dirty="0">
                <a:solidFill>
                  <a:schemeClr val="dk1"/>
                </a:solidFill>
              </a:rPr>
              <a:t>As a result, we can use a </a:t>
            </a:r>
            <a:r>
              <a:rPr lang="en" b="1" dirty="0">
                <a:solidFill>
                  <a:schemeClr val="dk1"/>
                </a:solidFill>
              </a:rPr>
              <a:t>bandpass filter </a:t>
            </a:r>
            <a:r>
              <a:rPr lang="en" dirty="0">
                <a:solidFill>
                  <a:schemeClr val="dk1"/>
                </a:solidFill>
              </a:rPr>
              <a:t>to allow a specific range of frequencies (a </a:t>
            </a:r>
            <a:r>
              <a:rPr lang="en" i="1" u="sng" dirty="0">
                <a:solidFill>
                  <a:schemeClr val="dk1"/>
                </a:solidFill>
              </a:rPr>
              <a:t>band</a:t>
            </a:r>
            <a:r>
              <a:rPr lang="en" dirty="0">
                <a:solidFill>
                  <a:schemeClr val="dk1"/>
                </a:solidFill>
              </a:rPr>
              <a:t>) to pass through while attenuating frequencies both below and above that band.</a:t>
            </a:r>
            <a:endParaRPr dirty="0">
              <a:solidFill>
                <a:schemeClr val="dk1"/>
              </a:solidFill>
            </a:endParaRPr>
          </a:p>
          <a:p>
            <a:pPr marL="0" lvl="0" indent="0" algn="l" rtl="0">
              <a:spcBef>
                <a:spcPts val="1200"/>
              </a:spcBef>
              <a:spcAft>
                <a:spcPts val="0"/>
              </a:spcAft>
              <a:buNone/>
            </a:pPr>
            <a:r>
              <a:rPr lang="en" dirty="0">
                <a:solidFill>
                  <a:schemeClr val="dk1"/>
                </a:solidFill>
              </a:rPr>
              <a:t>In R, we can use the </a:t>
            </a:r>
            <a:r>
              <a:rPr lang="en" i="1" dirty="0">
                <a:solidFill>
                  <a:schemeClr val="dk1"/>
                </a:solidFill>
              </a:rPr>
              <a:t>signals</a:t>
            </a:r>
            <a:r>
              <a:rPr lang="en" dirty="0">
                <a:solidFill>
                  <a:schemeClr val="dk1"/>
                </a:solidFill>
              </a:rPr>
              <a:t> package to accomplish, which implements this function for us. </a:t>
            </a:r>
            <a:endParaRPr dirty="0">
              <a:solidFill>
                <a:schemeClr val="dk1"/>
              </a:solidFill>
            </a:endParaRPr>
          </a:p>
          <a:p>
            <a:pPr marL="0" lvl="0" indent="0" algn="l" rtl="0">
              <a:spcBef>
                <a:spcPts val="1200"/>
              </a:spcBef>
              <a:spcAft>
                <a:spcPts val="1200"/>
              </a:spcAft>
              <a:buNone/>
            </a:pPr>
            <a:r>
              <a:rPr lang="en" dirty="0">
                <a:solidFill>
                  <a:schemeClr val="dk1"/>
                </a:solidFill>
              </a:rPr>
              <a:t>This is known as </a:t>
            </a:r>
            <a:r>
              <a:rPr lang="en" b="1" dirty="0">
                <a:solidFill>
                  <a:schemeClr val="dk1"/>
                </a:solidFill>
              </a:rPr>
              <a:t>low </a:t>
            </a:r>
            <a:r>
              <a:rPr lang="en" dirty="0">
                <a:solidFill>
                  <a:schemeClr val="dk1"/>
                </a:solidFill>
              </a:rPr>
              <a:t>and </a:t>
            </a:r>
            <a:r>
              <a:rPr lang="en" b="1" dirty="0">
                <a:solidFill>
                  <a:schemeClr val="dk1"/>
                </a:solidFill>
              </a:rPr>
              <a:t>high </a:t>
            </a:r>
            <a:r>
              <a:rPr lang="en" dirty="0">
                <a:solidFill>
                  <a:schemeClr val="dk1"/>
                </a:solidFill>
              </a:rPr>
              <a:t>pass filtering the data, which when combined forms a </a:t>
            </a:r>
            <a:r>
              <a:rPr lang="en" b="1" dirty="0">
                <a:solidFill>
                  <a:schemeClr val="dk1"/>
                </a:solidFill>
              </a:rPr>
              <a:t>bandpass</a:t>
            </a:r>
            <a:endParaRPr dirty="0">
              <a:solidFill>
                <a:schemeClr val="dk1"/>
              </a:solidFill>
            </a:endParaRPr>
          </a:p>
        </p:txBody>
      </p:sp>
      <p:pic>
        <p:nvPicPr>
          <p:cNvPr id="408" name="Google Shape;408;p59"/>
          <p:cNvPicPr preferRelativeResize="0"/>
          <p:nvPr/>
        </p:nvPicPr>
        <p:blipFill>
          <a:blip r:embed="rId3">
            <a:alphaModFix/>
          </a:blip>
          <a:stretch>
            <a:fillRect/>
          </a:stretch>
        </p:blipFill>
        <p:spPr>
          <a:xfrm>
            <a:off x="6030889" y="-59350"/>
            <a:ext cx="3155521" cy="5143499"/>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Filter the data</a:t>
            </a:r>
            <a:endParaRPr/>
          </a:p>
        </p:txBody>
      </p:sp>
      <p:pic>
        <p:nvPicPr>
          <p:cNvPr id="3" name="Picture 2">
            <a:extLst>
              <a:ext uri="{FF2B5EF4-FFF2-40B4-BE49-F238E27FC236}">
                <a16:creationId xmlns:a16="http://schemas.microsoft.com/office/drawing/2014/main" id="{A71EC23B-F382-FF95-B2EC-348111F0C31A}"/>
              </a:ext>
            </a:extLst>
          </p:cNvPr>
          <p:cNvPicPr>
            <a:picLocks noChangeAspect="1"/>
          </p:cNvPicPr>
          <p:nvPr/>
        </p:nvPicPr>
        <p:blipFill>
          <a:blip r:embed="rId3"/>
          <a:srcRect/>
          <a:stretch/>
        </p:blipFill>
        <p:spPr>
          <a:xfrm>
            <a:off x="-231587" y="751113"/>
            <a:ext cx="9607173" cy="3861707"/>
          </a:xfrm>
          <a:prstGeom prst="rect">
            <a:avLst/>
          </a:prstGeom>
        </p:spPr>
      </p:pic>
      <p:sp>
        <p:nvSpPr>
          <p:cNvPr id="4" name="TextBox 3">
            <a:extLst>
              <a:ext uri="{FF2B5EF4-FFF2-40B4-BE49-F238E27FC236}">
                <a16:creationId xmlns:a16="http://schemas.microsoft.com/office/drawing/2014/main" id="{94C7C45F-8324-0196-CC4D-A2DC040DCD8C}"/>
              </a:ext>
            </a:extLst>
          </p:cNvPr>
          <p:cNvSpPr txBox="1"/>
          <p:nvPr/>
        </p:nvSpPr>
        <p:spPr>
          <a:xfrm>
            <a:off x="0" y="4698475"/>
            <a:ext cx="3119765" cy="307777"/>
          </a:xfrm>
          <a:prstGeom prst="rect">
            <a:avLst/>
          </a:prstGeom>
          <a:noFill/>
        </p:spPr>
        <p:txBody>
          <a:bodyPr wrap="none" rtlCol="0">
            <a:spAutoFit/>
          </a:bodyPr>
          <a:lstStyle/>
          <a:p>
            <a:r>
              <a:rPr lang="en-US" dirty="0"/>
              <a:t>Note: this also centers the signal at 0</a:t>
            </a:r>
          </a:p>
        </p:txBody>
      </p:sp>
    </p:spTree>
    <p:extLst>
      <p:ext uri="{BB962C8B-B14F-4D97-AF65-F5344CB8AC3E}">
        <p14:creationId xmlns:p14="http://schemas.microsoft.com/office/powerpoint/2010/main" val="74811544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Rectify the data</a:t>
            </a:r>
            <a:endParaRPr/>
          </a:p>
        </p:txBody>
      </p:sp>
      <p:sp>
        <p:nvSpPr>
          <p:cNvPr id="421" name="Google Shape;421;p6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Finally, we rectify the data, which just means to take the absolute value of each signal (make it all positive)</a:t>
            </a:r>
            <a:endParaRPr dirty="0">
              <a:solidFill>
                <a:schemeClr val="dk1"/>
              </a:solidFill>
            </a:endParaRPr>
          </a:p>
          <a:p>
            <a:pPr marL="0" lvl="0" indent="0" algn="l" rtl="0">
              <a:spcBef>
                <a:spcPts val="1200"/>
              </a:spcBef>
              <a:spcAft>
                <a:spcPts val="1200"/>
              </a:spcAft>
              <a:buNone/>
            </a:pPr>
            <a:r>
              <a:rPr lang="en" dirty="0">
                <a:solidFill>
                  <a:schemeClr val="dk1"/>
                </a:solidFill>
              </a:rPr>
              <a:t>This is done to avoid the negative values from cancelling out the positive values</a:t>
            </a:r>
            <a:endParaRPr dirty="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muscles work?</a:t>
            </a:r>
            <a:endParaRPr/>
          </a:p>
        </p:txBody>
      </p:sp>
      <p:sp>
        <p:nvSpPr>
          <p:cNvPr id="80" name="Google Shape;80;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Char char="●"/>
            </a:pPr>
            <a:r>
              <a:rPr lang="en">
                <a:solidFill>
                  <a:schemeClr val="dk1"/>
                </a:solidFill>
              </a:rPr>
              <a:t>Smallest unit of a muscle is the </a:t>
            </a:r>
            <a:r>
              <a:rPr lang="en" b="1">
                <a:solidFill>
                  <a:schemeClr val="dk1"/>
                </a:solidFill>
              </a:rPr>
              <a:t>motor unit </a:t>
            </a:r>
            <a:r>
              <a:rPr lang="en">
                <a:solidFill>
                  <a:schemeClr val="dk1"/>
                </a:solidFill>
              </a:rPr>
              <a:t>(myocyte)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Motor unit = cell body and axon of a motor neuron and the muscle fibres it innervates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Each muscle fiber is enclosed by a cell membrane and surrounded by sodium and potassium ions (Na</a:t>
            </a:r>
            <a:r>
              <a:rPr lang="en" baseline="30000">
                <a:solidFill>
                  <a:schemeClr val="dk1"/>
                </a:solidFill>
              </a:rPr>
              <a:t>+</a:t>
            </a:r>
            <a:r>
              <a:rPr lang="en">
                <a:solidFill>
                  <a:schemeClr val="dk1"/>
                </a:solidFill>
              </a:rPr>
              <a:t> and K</a:t>
            </a:r>
            <a:r>
              <a:rPr lang="en" baseline="30000">
                <a:solidFill>
                  <a:schemeClr val="dk1"/>
                </a:solidFill>
              </a:rPr>
              <a:t>+</a:t>
            </a:r>
            <a:r>
              <a:rPr lang="en">
                <a:solidFill>
                  <a:schemeClr val="dk1"/>
                </a:solidFill>
              </a:rPr>
              <a: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When muscle is relaxed, there is more Na</a:t>
            </a:r>
            <a:r>
              <a:rPr lang="en" baseline="30000">
                <a:solidFill>
                  <a:schemeClr val="dk1"/>
                </a:solidFill>
              </a:rPr>
              <a:t>+</a:t>
            </a:r>
            <a:r>
              <a:rPr lang="en">
                <a:solidFill>
                  <a:schemeClr val="dk1"/>
                </a:solidFill>
              </a:rPr>
              <a:t> outside the cell than inside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difference in charge between inside and outside of cell is about -80mV (more positive outside)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When electrical current is sent to the muscle, Na</a:t>
            </a:r>
            <a:r>
              <a:rPr lang="en" baseline="30000">
                <a:solidFill>
                  <a:schemeClr val="dk1"/>
                </a:solidFill>
              </a:rPr>
              <a:t>+</a:t>
            </a:r>
            <a:r>
              <a:rPr lang="en">
                <a:solidFill>
                  <a:schemeClr val="dk1"/>
                </a:solidFill>
              </a:rPr>
              <a:t> passes through the membrane </a:t>
            </a:r>
            <a:r>
              <a:rPr lang="en" b="1">
                <a:solidFill>
                  <a:schemeClr val="dk1"/>
                </a:solidFill>
              </a:rPr>
              <a:t>into the cell</a:t>
            </a:r>
            <a:endParaRPr>
              <a:solidFill>
                <a:schemeClr val="dk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3. Clean the data: Filter the data</a:t>
            </a:r>
            <a:endParaRPr/>
          </a:p>
        </p:txBody>
      </p:sp>
      <p:pic>
        <p:nvPicPr>
          <p:cNvPr id="3" name="Picture 2">
            <a:extLst>
              <a:ext uri="{FF2B5EF4-FFF2-40B4-BE49-F238E27FC236}">
                <a16:creationId xmlns:a16="http://schemas.microsoft.com/office/drawing/2014/main" id="{A71EC23B-F382-FF95-B2EC-348111F0C31A}"/>
              </a:ext>
            </a:extLst>
          </p:cNvPr>
          <p:cNvPicPr>
            <a:picLocks noChangeAspect="1"/>
          </p:cNvPicPr>
          <p:nvPr/>
        </p:nvPicPr>
        <p:blipFill>
          <a:blip r:embed="rId3"/>
          <a:srcRect/>
          <a:stretch/>
        </p:blipFill>
        <p:spPr>
          <a:xfrm>
            <a:off x="-255134" y="752688"/>
            <a:ext cx="9654268" cy="3858557"/>
          </a:xfrm>
          <a:prstGeom prst="rect">
            <a:avLst/>
          </a:prstGeom>
        </p:spPr>
      </p:pic>
    </p:spTree>
    <p:extLst>
      <p:ext uri="{BB962C8B-B14F-4D97-AF65-F5344CB8AC3E}">
        <p14:creationId xmlns:p14="http://schemas.microsoft.com/office/powerpoint/2010/main" val="7721842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3. Clean the data: Notch filter</a:t>
            </a:r>
            <a:endParaRPr dirty="0"/>
          </a:p>
        </p:txBody>
      </p:sp>
      <p:sp>
        <p:nvSpPr>
          <p:cNvPr id="421" name="Google Shape;421;p6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CA" dirty="0">
                <a:solidFill>
                  <a:schemeClr val="dk1"/>
                </a:solidFill>
              </a:rPr>
              <a:t>Van </a:t>
            </a:r>
            <a:r>
              <a:rPr lang="en-CA" dirty="0" err="1">
                <a:solidFill>
                  <a:schemeClr val="dk1"/>
                </a:solidFill>
              </a:rPr>
              <a:t>Boxtel</a:t>
            </a:r>
            <a:r>
              <a:rPr lang="en-CA" dirty="0">
                <a:solidFill>
                  <a:schemeClr val="dk1"/>
                </a:solidFill>
              </a:rPr>
              <a:t> (2010) says: </a:t>
            </a:r>
          </a:p>
          <a:p>
            <a:pPr marL="0" lvl="0" indent="0" algn="l" rtl="0">
              <a:spcBef>
                <a:spcPts val="0"/>
              </a:spcBef>
              <a:spcAft>
                <a:spcPts val="0"/>
              </a:spcAft>
              <a:buNone/>
            </a:pPr>
            <a:endParaRPr lang="en-CA" dirty="0">
              <a:solidFill>
                <a:schemeClr val="dk1"/>
              </a:solidFill>
            </a:endParaRPr>
          </a:p>
          <a:p>
            <a:pPr marL="0" lvl="0" indent="0" algn="l" rtl="0">
              <a:spcBef>
                <a:spcPts val="0"/>
              </a:spcBef>
              <a:spcAft>
                <a:spcPts val="0"/>
              </a:spcAft>
              <a:buNone/>
            </a:pPr>
            <a:r>
              <a:rPr lang="en-CA" dirty="0">
                <a:solidFill>
                  <a:schemeClr val="dk1"/>
                </a:solidFill>
              </a:rPr>
              <a:t>“In most practical applications occurring outside an electrically-shielded laboratory, it may also be necessary to remove 50-Hz power line interference by applying 50-Hz notch filtering”</a:t>
            </a:r>
          </a:p>
          <a:p>
            <a:pPr marL="0" lvl="0" indent="0" algn="l" rtl="0">
              <a:spcBef>
                <a:spcPts val="0"/>
              </a:spcBef>
              <a:spcAft>
                <a:spcPts val="0"/>
              </a:spcAft>
              <a:buNone/>
            </a:pPr>
            <a:endParaRPr lang="en-CA" dirty="0">
              <a:solidFill>
                <a:schemeClr val="dk1"/>
              </a:solidFill>
            </a:endParaRPr>
          </a:p>
          <a:p>
            <a:pPr marL="0" lvl="0" indent="0" algn="l" rtl="0">
              <a:spcBef>
                <a:spcPts val="0"/>
              </a:spcBef>
              <a:spcAft>
                <a:spcPts val="0"/>
              </a:spcAft>
              <a:buNone/>
            </a:pPr>
            <a:r>
              <a:rPr lang="en-CA" dirty="0">
                <a:solidFill>
                  <a:schemeClr val="dk1"/>
                </a:solidFill>
              </a:rPr>
              <a:t>In practice, I found this does very little, but nevertheless it is simple so why not do it. </a:t>
            </a:r>
          </a:p>
          <a:p>
            <a:pPr marL="0" lvl="0" indent="0" algn="l" rtl="0">
              <a:spcBef>
                <a:spcPts val="0"/>
              </a:spcBef>
              <a:spcAft>
                <a:spcPts val="0"/>
              </a:spcAft>
              <a:buNone/>
            </a:pPr>
            <a:endParaRPr lang="en-CA" dirty="0">
              <a:solidFill>
                <a:schemeClr val="dk1"/>
              </a:solidFill>
            </a:endParaRPr>
          </a:p>
          <a:p>
            <a:pPr marL="0" lvl="0" indent="0" algn="l" rtl="0">
              <a:spcBef>
                <a:spcPts val="0"/>
              </a:spcBef>
              <a:spcAft>
                <a:spcPts val="0"/>
              </a:spcAft>
              <a:buNone/>
            </a:pPr>
            <a:endParaRPr dirty="0">
              <a:solidFill>
                <a:schemeClr val="dk1"/>
              </a:solidFill>
            </a:endParaRPr>
          </a:p>
        </p:txBody>
      </p:sp>
    </p:spTree>
    <p:extLst>
      <p:ext uri="{BB962C8B-B14F-4D97-AF65-F5344CB8AC3E}">
        <p14:creationId xmlns:p14="http://schemas.microsoft.com/office/powerpoint/2010/main" val="708807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3. Clean the data: Notch filter at 50Hz</a:t>
            </a:r>
            <a:endParaRPr dirty="0"/>
          </a:p>
        </p:txBody>
      </p:sp>
      <p:pic>
        <p:nvPicPr>
          <p:cNvPr id="3" name="Picture 2">
            <a:extLst>
              <a:ext uri="{FF2B5EF4-FFF2-40B4-BE49-F238E27FC236}">
                <a16:creationId xmlns:a16="http://schemas.microsoft.com/office/drawing/2014/main" id="{A71EC23B-F382-FF95-B2EC-348111F0C31A}"/>
              </a:ext>
            </a:extLst>
          </p:cNvPr>
          <p:cNvPicPr>
            <a:picLocks noChangeAspect="1"/>
          </p:cNvPicPr>
          <p:nvPr/>
        </p:nvPicPr>
        <p:blipFill>
          <a:blip r:embed="rId3"/>
          <a:srcRect/>
          <a:stretch/>
        </p:blipFill>
        <p:spPr>
          <a:xfrm>
            <a:off x="-227668" y="752688"/>
            <a:ext cx="9599336" cy="3858557"/>
          </a:xfrm>
          <a:prstGeom prst="rect">
            <a:avLst/>
          </a:prstGeom>
        </p:spPr>
      </p:pic>
    </p:spTree>
    <p:extLst>
      <p:ext uri="{BB962C8B-B14F-4D97-AF65-F5344CB8AC3E}">
        <p14:creationId xmlns:p14="http://schemas.microsoft.com/office/powerpoint/2010/main" val="39377842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9A1FC-1474-E88B-5D1B-EFE81ABDC1E4}"/>
              </a:ext>
            </a:extLst>
          </p:cNvPr>
          <p:cNvSpPr>
            <a:spLocks noGrp="1"/>
          </p:cNvSpPr>
          <p:nvPr>
            <p:ph type="title"/>
          </p:nvPr>
        </p:nvSpPr>
        <p:spPr/>
        <p:txBody>
          <a:bodyPr>
            <a:normAutofit fontScale="90000"/>
          </a:bodyPr>
          <a:lstStyle/>
          <a:p>
            <a:r>
              <a:rPr lang="en-US" dirty="0"/>
              <a:t>3. Clean the data: BONUS </a:t>
            </a:r>
            <a:r>
              <a:rPr lang="en-US" dirty="0">
                <a:sym typeface="Wingdings" pitchFamily="2" charset="2"/>
              </a:rPr>
              <a:t> 1D Gaussian filter</a:t>
            </a:r>
            <a:endParaRPr lang="en-US" dirty="0"/>
          </a:p>
        </p:txBody>
      </p:sp>
      <p:sp>
        <p:nvSpPr>
          <p:cNvPr id="3" name="Text Placeholder 2">
            <a:extLst>
              <a:ext uri="{FF2B5EF4-FFF2-40B4-BE49-F238E27FC236}">
                <a16:creationId xmlns:a16="http://schemas.microsoft.com/office/drawing/2014/main" id="{970D659A-919B-E2D8-89B5-E5C94EACAEAF}"/>
              </a:ext>
            </a:extLst>
          </p:cNvPr>
          <p:cNvSpPr>
            <a:spLocks noGrp="1"/>
          </p:cNvSpPr>
          <p:nvPr>
            <p:ph type="body" idx="1"/>
          </p:nvPr>
        </p:nvSpPr>
        <p:spPr/>
        <p:txBody>
          <a:bodyPr/>
          <a:lstStyle/>
          <a:p>
            <a:pPr marL="114300" indent="0">
              <a:buNone/>
            </a:pPr>
            <a:r>
              <a:rPr lang="en-US" dirty="0">
                <a:solidFill>
                  <a:schemeClr val="tx1"/>
                </a:solidFill>
              </a:rPr>
              <a:t>I haven’t seen anyone actually use this for EMG signal processing before, but it seems like a relevant technique that could be applied after bandpass filtering, and before rectifying. </a:t>
            </a:r>
          </a:p>
          <a:p>
            <a:pPr marL="114300" indent="0">
              <a:buNone/>
            </a:pPr>
            <a:endParaRPr lang="en-US" dirty="0">
              <a:solidFill>
                <a:schemeClr val="tx1"/>
              </a:solidFill>
            </a:endParaRPr>
          </a:p>
          <a:p>
            <a:pPr marL="114300" indent="0">
              <a:buNone/>
            </a:pPr>
            <a:r>
              <a:rPr lang="en-US" dirty="0">
                <a:solidFill>
                  <a:schemeClr val="tx1"/>
                </a:solidFill>
              </a:rPr>
              <a:t>Assumes that + and - noise cancel out; takes an average of local values within a window to construct a new signal. </a:t>
            </a:r>
          </a:p>
          <a:p>
            <a:pPr marL="114300" indent="0">
              <a:buNone/>
            </a:pPr>
            <a:endParaRPr lang="en-US" dirty="0">
              <a:solidFill>
                <a:schemeClr val="tx1"/>
              </a:solidFill>
            </a:endParaRPr>
          </a:p>
          <a:p>
            <a:pPr marL="114300" indent="0">
              <a:buNone/>
            </a:pPr>
            <a:r>
              <a:rPr lang="en-US" dirty="0">
                <a:solidFill>
                  <a:schemeClr val="tx1"/>
                </a:solidFill>
              </a:rPr>
              <a:t>This is not too different from what we will do next </a:t>
            </a:r>
            <a:r>
              <a:rPr lang="en-US">
                <a:solidFill>
                  <a:schemeClr val="tx1"/>
                </a:solidFill>
              </a:rPr>
              <a:t>during summarizing</a:t>
            </a:r>
            <a:endParaRPr lang="en-US" dirty="0">
              <a:solidFill>
                <a:schemeClr val="tx1"/>
              </a:solidFill>
            </a:endParaRPr>
          </a:p>
        </p:txBody>
      </p:sp>
    </p:spTree>
    <p:extLst>
      <p:ext uri="{BB962C8B-B14F-4D97-AF65-F5344CB8AC3E}">
        <p14:creationId xmlns:p14="http://schemas.microsoft.com/office/powerpoint/2010/main" val="337115446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79D6F-97C0-73DD-2897-BDFAF038B1AF}"/>
              </a:ext>
            </a:extLst>
          </p:cNvPr>
          <p:cNvSpPr>
            <a:spLocks noGrp="1"/>
          </p:cNvSpPr>
          <p:nvPr>
            <p:ph type="title"/>
          </p:nvPr>
        </p:nvSpPr>
        <p:spPr/>
        <p:txBody>
          <a:bodyPr>
            <a:normAutofit fontScale="90000"/>
          </a:bodyPr>
          <a:lstStyle/>
          <a:p>
            <a:r>
              <a:rPr lang="en-US" dirty="0"/>
              <a:t>3. Clean the data: BONUS </a:t>
            </a:r>
            <a:r>
              <a:rPr lang="en-US" dirty="0">
                <a:sym typeface="Wingdings" pitchFamily="2" charset="2"/>
              </a:rPr>
              <a:t> 1D Gaussian filter</a:t>
            </a:r>
            <a:endParaRPr lang="en-US" dirty="0"/>
          </a:p>
        </p:txBody>
      </p:sp>
      <p:pic>
        <p:nvPicPr>
          <p:cNvPr id="7" name="Picture 6" descr="A blue and orange sound wave&#10;&#10;Description automatically generated">
            <a:extLst>
              <a:ext uri="{FF2B5EF4-FFF2-40B4-BE49-F238E27FC236}">
                <a16:creationId xmlns:a16="http://schemas.microsoft.com/office/drawing/2014/main" id="{DD7D0320-0252-DBBB-33E6-DF5431F926A1}"/>
              </a:ext>
            </a:extLst>
          </p:cNvPr>
          <p:cNvPicPr>
            <a:picLocks noChangeAspect="1"/>
          </p:cNvPicPr>
          <p:nvPr/>
        </p:nvPicPr>
        <p:blipFill>
          <a:blip r:embed="rId2"/>
          <a:stretch>
            <a:fillRect/>
          </a:stretch>
        </p:blipFill>
        <p:spPr>
          <a:xfrm>
            <a:off x="-127478" y="938893"/>
            <a:ext cx="9398955" cy="3759582"/>
          </a:xfrm>
          <a:prstGeom prst="rect">
            <a:avLst/>
          </a:prstGeom>
        </p:spPr>
      </p:pic>
    </p:spTree>
    <p:extLst>
      <p:ext uri="{BB962C8B-B14F-4D97-AF65-F5344CB8AC3E}">
        <p14:creationId xmlns:p14="http://schemas.microsoft.com/office/powerpoint/2010/main" val="9686329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4. Summarizing the signal</a:t>
            </a:r>
            <a:endParaRPr/>
          </a:p>
        </p:txBody>
      </p:sp>
      <p:sp>
        <p:nvSpPr>
          <p:cNvPr id="434" name="Google Shape;434;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Once you have your processed signal for an epoch, you need to create a single value to represent that signal (i.e., that trial, that stimulus, etc.)</a:t>
            </a:r>
            <a:endParaRPr dirty="0">
              <a:solidFill>
                <a:schemeClr val="dk1"/>
              </a:solidFill>
            </a:endParaRPr>
          </a:p>
          <a:p>
            <a:pPr marL="285750" indent="-285750">
              <a:spcBef>
                <a:spcPts val="1200"/>
              </a:spcBef>
            </a:pPr>
            <a:r>
              <a:rPr lang="en" sz="1600" dirty="0">
                <a:solidFill>
                  <a:schemeClr val="dk1"/>
                </a:solidFill>
              </a:rPr>
              <a:t>The simplest you could do is the mean: mean(signal)</a:t>
            </a:r>
          </a:p>
          <a:p>
            <a:pPr marL="285750" indent="-285750">
              <a:spcBef>
                <a:spcPts val="1200"/>
              </a:spcBef>
            </a:pPr>
            <a:r>
              <a:rPr lang="en" sz="1600" dirty="0">
                <a:solidFill>
                  <a:schemeClr val="dk1"/>
                </a:solidFill>
              </a:rPr>
              <a:t>Alternatively, you can baseline-correct the mean signal: mean(signal) – mean(baseline)</a:t>
            </a:r>
          </a:p>
          <a:p>
            <a:pPr marL="285750" indent="-285750">
              <a:spcBef>
                <a:spcPts val="1200"/>
              </a:spcBef>
            </a:pPr>
            <a:r>
              <a:rPr lang="en-CA" sz="1600" dirty="0">
                <a:solidFill>
                  <a:schemeClr val="dk1"/>
                </a:solidFill>
              </a:rPr>
              <a:t>Some people use a ratio: Mean(signal)/mean(baseline)</a:t>
            </a:r>
          </a:p>
          <a:p>
            <a:pPr marL="285750" indent="-285750">
              <a:spcBef>
                <a:spcPts val="1200"/>
              </a:spcBef>
            </a:pPr>
            <a:r>
              <a:rPr lang="en-CA" sz="1600" dirty="0">
                <a:solidFill>
                  <a:schemeClr val="dk1"/>
                </a:solidFill>
              </a:rPr>
              <a:t>Others use a max-to-mean approach: Max(signal)/mean(baseline)</a:t>
            </a:r>
            <a:endParaRPr sz="1600" dirty="0">
              <a:solidFill>
                <a:schemeClr val="dk1"/>
              </a:solidFill>
            </a:endParaRPr>
          </a:p>
          <a:p>
            <a:pPr marL="0" lvl="0" indent="0" algn="l" rtl="0">
              <a:spcBef>
                <a:spcPts val="1200"/>
              </a:spcBef>
              <a:spcAft>
                <a:spcPts val="1200"/>
              </a:spcAft>
              <a:buNone/>
            </a:pPr>
            <a:r>
              <a:rPr lang="en" dirty="0">
                <a:solidFill>
                  <a:schemeClr val="dk1"/>
                </a:solidFill>
              </a:rPr>
              <a:t>Lots is possible here. </a:t>
            </a:r>
            <a:endParaRPr dirty="0">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4. Summarizing the signal</a:t>
            </a:r>
            <a:endParaRPr/>
          </a:p>
        </p:txBody>
      </p:sp>
      <p:sp>
        <p:nvSpPr>
          <p:cNvPr id="7" name="TextBox 6">
            <a:extLst>
              <a:ext uri="{FF2B5EF4-FFF2-40B4-BE49-F238E27FC236}">
                <a16:creationId xmlns:a16="http://schemas.microsoft.com/office/drawing/2014/main" id="{239144AA-F497-1093-5EFF-4A81D277FED9}"/>
              </a:ext>
            </a:extLst>
          </p:cNvPr>
          <p:cNvSpPr txBox="1"/>
          <p:nvPr/>
        </p:nvSpPr>
        <p:spPr>
          <a:xfrm>
            <a:off x="311700" y="1155074"/>
            <a:ext cx="2004075" cy="307777"/>
          </a:xfrm>
          <a:prstGeom prst="rect">
            <a:avLst/>
          </a:prstGeom>
          <a:noFill/>
        </p:spPr>
        <p:txBody>
          <a:bodyPr wrap="none" rtlCol="0">
            <a:spAutoFit/>
          </a:bodyPr>
          <a:lstStyle/>
          <a:p>
            <a:r>
              <a:rPr lang="en-US" dirty="0"/>
              <a:t>For example, imagine: </a:t>
            </a:r>
          </a:p>
        </p:txBody>
      </p:sp>
      <p:grpSp>
        <p:nvGrpSpPr>
          <p:cNvPr id="18" name="Group 17">
            <a:extLst>
              <a:ext uri="{FF2B5EF4-FFF2-40B4-BE49-F238E27FC236}">
                <a16:creationId xmlns:a16="http://schemas.microsoft.com/office/drawing/2014/main" id="{0252EC1E-702C-5FA1-7708-36CF62855E21}"/>
              </a:ext>
            </a:extLst>
          </p:cNvPr>
          <p:cNvGrpSpPr/>
          <p:nvPr/>
        </p:nvGrpSpPr>
        <p:grpSpPr>
          <a:xfrm>
            <a:off x="-514348" y="1462851"/>
            <a:ext cx="6213019" cy="2439678"/>
            <a:chOff x="751116" y="1125438"/>
            <a:chExt cx="7157470" cy="2862988"/>
          </a:xfrm>
        </p:grpSpPr>
        <p:grpSp>
          <p:nvGrpSpPr>
            <p:cNvPr id="13" name="Group 12">
              <a:extLst>
                <a:ext uri="{FF2B5EF4-FFF2-40B4-BE49-F238E27FC236}">
                  <a16:creationId xmlns:a16="http://schemas.microsoft.com/office/drawing/2014/main" id="{D271106B-82C6-23A2-668C-C80705E0DE4D}"/>
                </a:ext>
              </a:extLst>
            </p:cNvPr>
            <p:cNvGrpSpPr>
              <a:grpSpLocks noChangeAspect="1"/>
            </p:cNvGrpSpPr>
            <p:nvPr/>
          </p:nvGrpSpPr>
          <p:grpSpPr>
            <a:xfrm>
              <a:off x="751116" y="1125438"/>
              <a:ext cx="7157470" cy="2862988"/>
              <a:chOff x="473529" y="1600200"/>
              <a:chExt cx="8017328" cy="3206931"/>
            </a:xfrm>
          </p:grpSpPr>
          <p:pic>
            <p:nvPicPr>
              <p:cNvPr id="5" name="Picture 4">
                <a:extLst>
                  <a:ext uri="{FF2B5EF4-FFF2-40B4-BE49-F238E27FC236}">
                    <a16:creationId xmlns:a16="http://schemas.microsoft.com/office/drawing/2014/main" id="{7C71EB85-BD31-705C-9C50-CB8492352821}"/>
                  </a:ext>
                </a:extLst>
              </p:cNvPr>
              <p:cNvPicPr>
                <a:picLocks noChangeAspect="1"/>
              </p:cNvPicPr>
              <p:nvPr/>
            </p:nvPicPr>
            <p:blipFill>
              <a:blip r:embed="rId3"/>
              <a:stretch>
                <a:fillRect/>
              </a:stretch>
            </p:blipFill>
            <p:spPr>
              <a:xfrm>
                <a:off x="473529" y="1600200"/>
                <a:ext cx="8017328" cy="3206931"/>
              </a:xfrm>
              <a:prstGeom prst="rect">
                <a:avLst/>
              </a:prstGeom>
            </p:spPr>
          </p:pic>
          <p:sp>
            <p:nvSpPr>
              <p:cNvPr id="8" name="TextBox 7">
                <a:extLst>
                  <a:ext uri="{FF2B5EF4-FFF2-40B4-BE49-F238E27FC236}">
                    <a16:creationId xmlns:a16="http://schemas.microsoft.com/office/drawing/2014/main" id="{F50DEF2E-FC82-95D0-515D-D43C1A32569F}"/>
                  </a:ext>
                </a:extLst>
              </p:cNvPr>
              <p:cNvSpPr txBox="1"/>
              <p:nvPr/>
            </p:nvSpPr>
            <p:spPr>
              <a:xfrm>
                <a:off x="2374544" y="1721894"/>
                <a:ext cx="914033" cy="261610"/>
              </a:xfrm>
              <a:prstGeom prst="rect">
                <a:avLst/>
              </a:prstGeom>
              <a:noFill/>
            </p:spPr>
            <p:txBody>
              <a:bodyPr wrap="none" rtlCol="0">
                <a:spAutoFit/>
              </a:bodyPr>
              <a:lstStyle/>
              <a:p>
                <a:r>
                  <a:rPr lang="en-US" sz="1100" dirty="0"/>
                  <a:t>Low reward</a:t>
                </a:r>
              </a:p>
            </p:txBody>
          </p:sp>
          <p:sp>
            <p:nvSpPr>
              <p:cNvPr id="9" name="TextBox 8">
                <a:extLst>
                  <a:ext uri="{FF2B5EF4-FFF2-40B4-BE49-F238E27FC236}">
                    <a16:creationId xmlns:a16="http://schemas.microsoft.com/office/drawing/2014/main" id="{7210B4A1-83A5-E3E0-348F-3CA245CB4222}"/>
                  </a:ext>
                </a:extLst>
              </p:cNvPr>
              <p:cNvSpPr txBox="1"/>
              <p:nvPr/>
            </p:nvSpPr>
            <p:spPr>
              <a:xfrm>
                <a:off x="3568160" y="1712673"/>
                <a:ext cx="946093" cy="261610"/>
              </a:xfrm>
              <a:prstGeom prst="rect">
                <a:avLst/>
              </a:prstGeom>
              <a:noFill/>
            </p:spPr>
            <p:txBody>
              <a:bodyPr wrap="none" rtlCol="0">
                <a:spAutoFit/>
              </a:bodyPr>
              <a:lstStyle/>
              <a:p>
                <a:r>
                  <a:rPr lang="en-US" sz="1100" dirty="0"/>
                  <a:t>High reward</a:t>
                </a:r>
              </a:p>
            </p:txBody>
          </p:sp>
          <p:sp>
            <p:nvSpPr>
              <p:cNvPr id="10" name="TextBox 9">
                <a:extLst>
                  <a:ext uri="{FF2B5EF4-FFF2-40B4-BE49-F238E27FC236}">
                    <a16:creationId xmlns:a16="http://schemas.microsoft.com/office/drawing/2014/main" id="{C1C7A923-543F-A6A6-011C-9458739E4FE6}"/>
                  </a:ext>
                </a:extLst>
              </p:cNvPr>
              <p:cNvSpPr txBox="1"/>
              <p:nvPr/>
            </p:nvSpPr>
            <p:spPr>
              <a:xfrm>
                <a:off x="4716543" y="1712673"/>
                <a:ext cx="946093" cy="261610"/>
              </a:xfrm>
              <a:prstGeom prst="rect">
                <a:avLst/>
              </a:prstGeom>
              <a:noFill/>
            </p:spPr>
            <p:txBody>
              <a:bodyPr wrap="none" rtlCol="0">
                <a:spAutoFit/>
              </a:bodyPr>
              <a:lstStyle/>
              <a:p>
                <a:r>
                  <a:rPr lang="en-US" sz="1100" dirty="0"/>
                  <a:t>High reward</a:t>
                </a:r>
              </a:p>
            </p:txBody>
          </p:sp>
          <p:sp>
            <p:nvSpPr>
              <p:cNvPr id="12" name="TextBox 11">
                <a:extLst>
                  <a:ext uri="{FF2B5EF4-FFF2-40B4-BE49-F238E27FC236}">
                    <a16:creationId xmlns:a16="http://schemas.microsoft.com/office/drawing/2014/main" id="{C1F31579-3342-8306-D102-343E34089DBA}"/>
                  </a:ext>
                </a:extLst>
              </p:cNvPr>
              <p:cNvSpPr txBox="1"/>
              <p:nvPr/>
            </p:nvSpPr>
            <p:spPr>
              <a:xfrm>
                <a:off x="5864926" y="1711440"/>
                <a:ext cx="914033" cy="261610"/>
              </a:xfrm>
              <a:prstGeom prst="rect">
                <a:avLst/>
              </a:prstGeom>
              <a:noFill/>
            </p:spPr>
            <p:txBody>
              <a:bodyPr wrap="none" rtlCol="0">
                <a:spAutoFit/>
              </a:bodyPr>
              <a:lstStyle/>
              <a:p>
                <a:r>
                  <a:rPr lang="en-US" sz="1100" dirty="0"/>
                  <a:t>Low reward</a:t>
                </a:r>
              </a:p>
            </p:txBody>
          </p:sp>
        </p:grpSp>
        <p:sp>
          <p:nvSpPr>
            <p:cNvPr id="14" name="Google Shape;361;p52">
              <a:extLst>
                <a:ext uri="{FF2B5EF4-FFF2-40B4-BE49-F238E27FC236}">
                  <a16:creationId xmlns:a16="http://schemas.microsoft.com/office/drawing/2014/main" id="{D7A4E4E0-D27D-C1CC-A7BC-03E149BD6F15}"/>
                </a:ext>
              </a:extLst>
            </p:cNvPr>
            <p:cNvSpPr/>
            <p:nvPr/>
          </p:nvSpPr>
          <p:spPr>
            <a:xfrm>
              <a:off x="3004096" y="2456169"/>
              <a:ext cx="509752" cy="1123355"/>
            </a:xfrm>
            <a:prstGeom prst="roundRect">
              <a:avLst>
                <a:gd name="adj" fmla="val 16667"/>
              </a:avLst>
            </a:prstGeom>
            <a:noFill/>
            <a:ln w="114300"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 name="Google Shape;362;p52">
              <a:extLst>
                <a:ext uri="{FF2B5EF4-FFF2-40B4-BE49-F238E27FC236}">
                  <a16:creationId xmlns:a16="http://schemas.microsoft.com/office/drawing/2014/main" id="{1AE51682-1F1D-4AB2-9546-ABF22D529967}"/>
                </a:ext>
              </a:extLst>
            </p:cNvPr>
            <p:cNvSpPr/>
            <p:nvPr/>
          </p:nvSpPr>
          <p:spPr>
            <a:xfrm>
              <a:off x="2315775" y="2456169"/>
              <a:ext cx="593346" cy="1123355"/>
            </a:xfrm>
            <a:prstGeom prst="roundRect">
              <a:avLst>
                <a:gd name="adj" fmla="val 16667"/>
              </a:avLst>
            </a:prstGeom>
            <a:noFill/>
            <a:ln w="114300"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 name="Google Shape;363;p52">
              <a:extLst>
                <a:ext uri="{FF2B5EF4-FFF2-40B4-BE49-F238E27FC236}">
                  <a16:creationId xmlns:a16="http://schemas.microsoft.com/office/drawing/2014/main" id="{964CEEFF-8457-1DD1-5911-7637EA6EF3B7}"/>
                </a:ext>
              </a:extLst>
            </p:cNvPr>
            <p:cNvSpPr txBox="1"/>
            <p:nvPr/>
          </p:nvSpPr>
          <p:spPr>
            <a:xfrm>
              <a:off x="2766081" y="1933808"/>
              <a:ext cx="1069376"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dirty="0">
                  <a:solidFill>
                    <a:srgbClr val="9900FF"/>
                  </a:solidFill>
                </a:rPr>
                <a:t>Signal of interest</a:t>
              </a:r>
              <a:endParaRPr sz="1000" dirty="0">
                <a:solidFill>
                  <a:srgbClr val="9900FF"/>
                </a:solidFill>
              </a:endParaRPr>
            </a:p>
          </p:txBody>
        </p:sp>
        <p:sp>
          <p:nvSpPr>
            <p:cNvPr id="17" name="Google Shape;364;p52">
              <a:extLst>
                <a:ext uri="{FF2B5EF4-FFF2-40B4-BE49-F238E27FC236}">
                  <a16:creationId xmlns:a16="http://schemas.microsoft.com/office/drawing/2014/main" id="{46A29CAC-11B6-9642-E77A-47DE02B10B3F}"/>
                </a:ext>
              </a:extLst>
            </p:cNvPr>
            <p:cNvSpPr txBox="1"/>
            <p:nvPr/>
          </p:nvSpPr>
          <p:spPr>
            <a:xfrm>
              <a:off x="2089883" y="2010752"/>
              <a:ext cx="935246" cy="338524"/>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dirty="0">
                  <a:solidFill>
                    <a:srgbClr val="FF9900"/>
                  </a:solidFill>
                </a:rPr>
                <a:t>Baseline</a:t>
              </a:r>
              <a:endParaRPr sz="1000" dirty="0">
                <a:solidFill>
                  <a:srgbClr val="FF9900"/>
                </a:solidFill>
              </a:endParaRPr>
            </a:p>
          </p:txBody>
        </p:sp>
      </p:grpSp>
      <p:pic>
        <p:nvPicPr>
          <p:cNvPr id="22" name="Picture 21">
            <a:extLst>
              <a:ext uri="{FF2B5EF4-FFF2-40B4-BE49-F238E27FC236}">
                <a16:creationId xmlns:a16="http://schemas.microsoft.com/office/drawing/2014/main" id="{036CE115-CEE7-B729-1025-50E81BD81C27}"/>
              </a:ext>
            </a:extLst>
          </p:cNvPr>
          <p:cNvPicPr>
            <a:picLocks noChangeAspect="1"/>
          </p:cNvPicPr>
          <p:nvPr/>
        </p:nvPicPr>
        <p:blipFill>
          <a:blip r:embed="rId4"/>
          <a:srcRect/>
          <a:stretch/>
        </p:blipFill>
        <p:spPr>
          <a:xfrm>
            <a:off x="5437695" y="676937"/>
            <a:ext cx="3644943" cy="3657600"/>
          </a:xfrm>
          <a:prstGeom prst="rect">
            <a:avLst/>
          </a:prstGeom>
        </p:spPr>
      </p:pic>
      <p:sp>
        <p:nvSpPr>
          <p:cNvPr id="2" name="TextBox 1">
            <a:extLst>
              <a:ext uri="{FF2B5EF4-FFF2-40B4-BE49-F238E27FC236}">
                <a16:creationId xmlns:a16="http://schemas.microsoft.com/office/drawing/2014/main" id="{F34A3D8A-734E-56EF-F8DC-A3A12C233731}"/>
              </a:ext>
            </a:extLst>
          </p:cNvPr>
          <p:cNvSpPr txBox="1"/>
          <p:nvPr/>
        </p:nvSpPr>
        <p:spPr>
          <a:xfrm>
            <a:off x="293637" y="4152904"/>
            <a:ext cx="4905510" cy="307777"/>
          </a:xfrm>
          <a:prstGeom prst="rect">
            <a:avLst/>
          </a:prstGeom>
          <a:noFill/>
        </p:spPr>
        <p:txBody>
          <a:bodyPr wrap="none" rtlCol="0">
            <a:spAutoFit/>
          </a:bodyPr>
          <a:lstStyle/>
          <a:p>
            <a:r>
              <a:rPr lang="en-US" dirty="0"/>
              <a:t>Signal this trial = Mean(</a:t>
            </a:r>
            <a:r>
              <a:rPr lang="en-US" dirty="0">
                <a:solidFill>
                  <a:srgbClr val="7030A0"/>
                </a:solidFill>
              </a:rPr>
              <a:t>Signal of interest</a:t>
            </a:r>
            <a:r>
              <a:rPr lang="en-US" dirty="0"/>
              <a:t>)</a:t>
            </a:r>
            <a:r>
              <a:rPr lang="en-US" dirty="0">
                <a:solidFill>
                  <a:srgbClr val="7030A0"/>
                </a:solidFill>
              </a:rPr>
              <a:t> </a:t>
            </a:r>
            <a:r>
              <a:rPr lang="en-US" dirty="0">
                <a:solidFill>
                  <a:schemeClr val="tx1"/>
                </a:solidFill>
              </a:rPr>
              <a:t>– Mean(</a:t>
            </a:r>
            <a:r>
              <a:rPr lang="en-US" dirty="0">
                <a:solidFill>
                  <a:schemeClr val="accent4"/>
                </a:solidFill>
              </a:rPr>
              <a:t>Baseline</a:t>
            </a:r>
            <a:r>
              <a:rPr lang="en-US" dirty="0">
                <a:solidFill>
                  <a:schemeClr val="tx1"/>
                </a:solidFill>
              </a:rPr>
              <a:t>)</a:t>
            </a:r>
          </a:p>
        </p:txBody>
      </p:sp>
      <p:sp>
        <p:nvSpPr>
          <p:cNvPr id="3" name="TextBox 2">
            <a:extLst>
              <a:ext uri="{FF2B5EF4-FFF2-40B4-BE49-F238E27FC236}">
                <a16:creationId xmlns:a16="http://schemas.microsoft.com/office/drawing/2014/main" id="{D1C711AD-C52D-6180-F172-1FCAB0B2F6BA}"/>
              </a:ext>
            </a:extLst>
          </p:cNvPr>
          <p:cNvSpPr txBox="1"/>
          <p:nvPr/>
        </p:nvSpPr>
        <p:spPr>
          <a:xfrm>
            <a:off x="5902779" y="4181209"/>
            <a:ext cx="1289957" cy="507831"/>
          </a:xfrm>
          <a:prstGeom prst="rect">
            <a:avLst/>
          </a:prstGeom>
          <a:noFill/>
        </p:spPr>
        <p:txBody>
          <a:bodyPr wrap="square" rtlCol="0">
            <a:spAutoFit/>
          </a:bodyPr>
          <a:lstStyle/>
          <a:p>
            <a:pPr algn="ctr"/>
            <a:r>
              <a:rPr lang="en-US" sz="900" dirty="0"/>
              <a:t>No difference before/after stimulus appears</a:t>
            </a:r>
          </a:p>
        </p:txBody>
      </p:sp>
      <p:sp>
        <p:nvSpPr>
          <p:cNvPr id="4" name="TextBox 3">
            <a:extLst>
              <a:ext uri="{FF2B5EF4-FFF2-40B4-BE49-F238E27FC236}">
                <a16:creationId xmlns:a16="http://schemas.microsoft.com/office/drawing/2014/main" id="{0DE1CD36-A264-4D91-A660-9A95B1C4F581}"/>
              </a:ext>
            </a:extLst>
          </p:cNvPr>
          <p:cNvSpPr txBox="1"/>
          <p:nvPr/>
        </p:nvSpPr>
        <p:spPr>
          <a:xfrm>
            <a:off x="7317316" y="4206765"/>
            <a:ext cx="1289957" cy="507831"/>
          </a:xfrm>
          <a:prstGeom prst="rect">
            <a:avLst/>
          </a:prstGeom>
          <a:noFill/>
        </p:spPr>
        <p:txBody>
          <a:bodyPr wrap="square" rtlCol="0">
            <a:spAutoFit/>
          </a:bodyPr>
          <a:lstStyle/>
          <a:p>
            <a:pPr algn="ctr"/>
            <a:r>
              <a:rPr lang="en-US" sz="900" dirty="0"/>
              <a:t>Higher activation after stimulus appears</a:t>
            </a:r>
          </a:p>
        </p:txBody>
      </p:sp>
    </p:spTree>
    <p:extLst>
      <p:ext uri="{BB962C8B-B14F-4D97-AF65-F5344CB8AC3E}">
        <p14:creationId xmlns:p14="http://schemas.microsoft.com/office/powerpoint/2010/main" val="227405601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Cleaning script</a:t>
            </a:r>
            <a:endParaRPr dirty="0"/>
          </a:p>
        </p:txBody>
      </p:sp>
      <p:pic>
        <p:nvPicPr>
          <p:cNvPr id="441" name="Google Shape;441;p64"/>
          <p:cNvPicPr preferRelativeResize="0"/>
          <p:nvPr/>
        </p:nvPicPr>
        <p:blipFill>
          <a:blip r:embed="rId3"/>
          <a:srcRect/>
          <a:stretch/>
        </p:blipFill>
        <p:spPr>
          <a:xfrm>
            <a:off x="2405063" y="1209284"/>
            <a:ext cx="4333875" cy="358208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Analyzing summarized signals</a:t>
            </a:r>
            <a:endParaRPr/>
          </a:p>
        </p:txBody>
      </p:sp>
      <p:sp>
        <p:nvSpPr>
          <p:cNvPr id="447" name="Google Shape;447;p6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dirty="0">
                <a:solidFill>
                  <a:schemeClr val="dk1"/>
                </a:solidFill>
              </a:rPr>
              <a:t>Once you’ve processed and summarized your signals, you can perform traditional stats on the summarized signals, because you’ll have one value per trial.</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 dirty="0">
                <a:solidFill>
                  <a:schemeClr val="dk1"/>
                </a:solidFill>
              </a:rPr>
              <a:t>For example: </a:t>
            </a:r>
            <a:endParaRPr dirty="0">
              <a:solidFill>
                <a:schemeClr val="dk1"/>
              </a:solidFill>
            </a:endParaRPr>
          </a:p>
          <a:p>
            <a:pPr marL="457200" lvl="0" indent="-342900" algn="l" rtl="0">
              <a:spcBef>
                <a:spcPts val="1200"/>
              </a:spcBef>
              <a:spcAft>
                <a:spcPts val="0"/>
              </a:spcAft>
              <a:buClr>
                <a:schemeClr val="dk1"/>
              </a:buClr>
              <a:buSzPts val="1800"/>
              <a:buChar char="●"/>
            </a:pPr>
            <a:r>
              <a:rPr lang="en" dirty="0">
                <a:solidFill>
                  <a:schemeClr val="dk1"/>
                </a:solidFill>
              </a:rPr>
              <a:t>Does high effort increase corrugator activity?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T-test on signals from high vs. low effort stimuli</a:t>
            </a:r>
            <a:endParaRPr dirty="0">
              <a:solidFill>
                <a:schemeClr val="dk1"/>
              </a:solidFill>
            </a:endParaRPr>
          </a:p>
          <a:p>
            <a:pPr marL="457200" lvl="0" indent="-342900" algn="l" rtl="0">
              <a:spcBef>
                <a:spcPts val="1000"/>
              </a:spcBef>
              <a:spcAft>
                <a:spcPts val="0"/>
              </a:spcAft>
              <a:buClr>
                <a:schemeClr val="dk1"/>
              </a:buClr>
              <a:buSzPts val="1800"/>
              <a:buChar char="●"/>
            </a:pPr>
            <a:r>
              <a:rPr lang="en" dirty="0">
                <a:solidFill>
                  <a:schemeClr val="dk1"/>
                </a:solidFill>
              </a:rPr>
              <a:t>Do risky wins incur greater zygomaticus activity compared to safe loses?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ANOVA on signals from risky/safe wins/losses. </a:t>
            </a:r>
            <a:endParaRPr dirty="0">
              <a:solidFill>
                <a:schemeClr val="dk1"/>
              </a:solidFill>
            </a:endParaRPr>
          </a:p>
          <a:p>
            <a:pPr marL="457200" lvl="0" indent="-342900" algn="l" rtl="0">
              <a:spcBef>
                <a:spcPts val="1000"/>
              </a:spcBef>
              <a:spcAft>
                <a:spcPts val="1200"/>
              </a:spcAft>
              <a:buClr>
                <a:schemeClr val="dk1"/>
              </a:buClr>
              <a:buSzPts val="1800"/>
              <a:buChar char="●"/>
            </a:pPr>
            <a:r>
              <a:rPr lang="en" dirty="0">
                <a:solidFill>
                  <a:schemeClr val="dk1"/>
                </a:solidFill>
              </a:rPr>
              <a:t>Etc., etc. etc., </a:t>
            </a:r>
            <a:endParaRPr dirty="0">
              <a:solidFill>
                <a:schemeClr val="dk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453" name="Google Shape;453;p6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We’ve seen the following</a:t>
            </a:r>
            <a:endParaRPr dirty="0">
              <a:solidFill>
                <a:schemeClr val="dk1"/>
              </a:solidFill>
            </a:endParaRPr>
          </a:p>
          <a:p>
            <a:pPr marL="457200" lvl="0" indent="-342900" algn="l" rtl="0">
              <a:spcBef>
                <a:spcPts val="1200"/>
              </a:spcBef>
              <a:spcAft>
                <a:spcPts val="0"/>
              </a:spcAft>
              <a:buClr>
                <a:schemeClr val="dk1"/>
              </a:buClr>
              <a:buSzPts val="1800"/>
              <a:buAutoNum type="arabicPeriod"/>
            </a:pPr>
            <a:r>
              <a:rPr lang="en" dirty="0">
                <a:solidFill>
                  <a:schemeClr val="dk1"/>
                </a:solidFill>
              </a:rPr>
              <a:t>What is </a:t>
            </a:r>
            <a:r>
              <a:rPr lang="en" dirty="0" err="1">
                <a:solidFill>
                  <a:schemeClr val="dk1"/>
                </a:solidFill>
              </a:rPr>
              <a:t>fEMG</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How </a:t>
            </a:r>
            <a:r>
              <a:rPr lang="en" dirty="0" err="1">
                <a:solidFill>
                  <a:schemeClr val="dk1"/>
                </a:solidFill>
              </a:rPr>
              <a:t>fEMG</a:t>
            </a:r>
            <a:r>
              <a:rPr lang="en" dirty="0">
                <a:solidFill>
                  <a:schemeClr val="dk1"/>
                </a:solidFill>
              </a:rPr>
              <a:t> works</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How the triggers work</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What </a:t>
            </a:r>
            <a:r>
              <a:rPr lang="en" dirty="0" err="1">
                <a:solidFill>
                  <a:schemeClr val="dk1"/>
                </a:solidFill>
              </a:rPr>
              <a:t>fEMG</a:t>
            </a:r>
            <a:r>
              <a:rPr lang="en" dirty="0">
                <a:solidFill>
                  <a:schemeClr val="dk1"/>
                </a:solidFill>
              </a:rPr>
              <a:t> data looks like</a:t>
            </a:r>
            <a:endParaRPr dirty="0">
              <a:solidFill>
                <a:schemeClr val="dk1"/>
              </a:solidFill>
            </a:endParaRPr>
          </a:p>
          <a:p>
            <a:pPr marL="457200" lvl="0" indent="-342900" algn="l" rtl="0">
              <a:spcBef>
                <a:spcPts val="0"/>
              </a:spcBef>
              <a:spcAft>
                <a:spcPts val="0"/>
              </a:spcAft>
              <a:buClr>
                <a:schemeClr val="dk1"/>
              </a:buClr>
              <a:buSzPts val="1800"/>
              <a:buAutoNum type="arabicPeriod"/>
            </a:pPr>
            <a:r>
              <a:rPr lang="en" dirty="0">
                <a:solidFill>
                  <a:schemeClr val="dk1"/>
                </a:solidFill>
              </a:rPr>
              <a:t>One way to process </a:t>
            </a:r>
            <a:r>
              <a:rPr lang="en" dirty="0" err="1">
                <a:solidFill>
                  <a:schemeClr val="dk1"/>
                </a:solidFill>
              </a:rPr>
              <a:t>fEMG</a:t>
            </a:r>
            <a:r>
              <a:rPr lang="en" dirty="0">
                <a:solidFill>
                  <a:schemeClr val="dk1"/>
                </a:solidFill>
              </a:rPr>
              <a:t> data</a:t>
            </a:r>
            <a:endParaRPr dirty="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muscles work?</a:t>
            </a:r>
            <a:endParaRPr/>
          </a:p>
        </p:txBody>
      </p:sp>
      <p:sp>
        <p:nvSpPr>
          <p:cNvPr id="86" name="Google Shape;86;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Char char="●"/>
            </a:pPr>
            <a:r>
              <a:rPr lang="en">
                <a:solidFill>
                  <a:schemeClr val="dk1"/>
                </a:solidFill>
              </a:rPr>
              <a:t>This passage of Na</a:t>
            </a:r>
            <a:r>
              <a:rPr lang="en" baseline="30000">
                <a:solidFill>
                  <a:schemeClr val="dk1"/>
                </a:solidFill>
              </a:rPr>
              <a:t>+</a:t>
            </a:r>
            <a:r>
              <a:rPr lang="en">
                <a:solidFill>
                  <a:schemeClr val="dk1"/>
                </a:solidFill>
              </a:rPr>
              <a:t> into the cell, increasing the voltage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the difference in charge reaches a threshold (~ -30mV), voltage-gated Na channels open, allowing the influx of Na into the cell, causing </a:t>
            </a:r>
            <a:r>
              <a:rPr lang="en" b="1">
                <a:solidFill>
                  <a:schemeClr val="dk1"/>
                </a:solidFill>
              </a:rPr>
              <a:t>depolarization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This leads to an </a:t>
            </a:r>
            <a:r>
              <a:rPr lang="en" b="1">
                <a:solidFill>
                  <a:schemeClr val="dk1"/>
                </a:solidFill>
              </a:rPr>
              <a:t>overshoot</a:t>
            </a:r>
            <a:r>
              <a:rPr lang="en">
                <a:solidFill>
                  <a:schemeClr val="dk1"/>
                </a:solidFill>
              </a:rPr>
              <a:t> in the charge of ~80mV</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cell then closes the Na channels and opens VG-K channels, allowing K to flow out of the cell, leading to rapid </a:t>
            </a:r>
            <a:r>
              <a:rPr lang="en" b="1">
                <a:solidFill>
                  <a:schemeClr val="dk1"/>
                </a:solidFill>
              </a:rPr>
              <a:t>repolarization</a:t>
            </a:r>
            <a:r>
              <a:rPr lang="en">
                <a:solidFill>
                  <a:schemeClr val="dk1"/>
                </a:solidFill>
              </a:rPr>
              <a:t>, where the cell returns to baseline charge (or slightly below)</a:t>
            </a:r>
            <a:endParaRPr>
              <a:solidFill>
                <a:schemeClr val="dk1"/>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459" name="Google Shape;459;p6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Many of the specifics will depend on your measures and your research, but these are the broad strokes. </a:t>
            </a:r>
            <a:endParaRPr>
              <a:solidFill>
                <a:schemeClr val="dk1"/>
              </a:solidFill>
            </a:endParaRPr>
          </a:p>
          <a:p>
            <a:pPr marL="0" lvl="0" indent="0" algn="l" rtl="0">
              <a:spcBef>
                <a:spcPts val="1200"/>
              </a:spcBef>
              <a:spcAft>
                <a:spcPts val="0"/>
              </a:spcAft>
              <a:buNone/>
            </a:pPr>
            <a:r>
              <a:rPr lang="en">
                <a:solidFill>
                  <a:schemeClr val="dk1"/>
                </a:solidFill>
              </a:rPr>
              <a:t>So long as you understand the </a:t>
            </a:r>
            <a:r>
              <a:rPr lang="en" b="1">
                <a:solidFill>
                  <a:schemeClr val="dk1"/>
                </a:solidFill>
              </a:rPr>
              <a:t>structure </a:t>
            </a:r>
            <a:r>
              <a:rPr lang="en">
                <a:solidFill>
                  <a:schemeClr val="dk1"/>
                </a:solidFill>
              </a:rPr>
              <a:t>of the data and the </a:t>
            </a:r>
            <a:r>
              <a:rPr lang="en" b="1">
                <a:solidFill>
                  <a:schemeClr val="dk1"/>
                </a:solidFill>
              </a:rPr>
              <a:t>idea </a:t>
            </a:r>
            <a:r>
              <a:rPr lang="en">
                <a:solidFill>
                  <a:schemeClr val="dk1"/>
                </a:solidFill>
              </a:rPr>
              <a:t>of signal processing, you can work out the specifics. </a:t>
            </a:r>
            <a:endParaRPr>
              <a:solidFill>
                <a:schemeClr val="dk1"/>
              </a:solidFill>
            </a:endParaRPr>
          </a:p>
          <a:p>
            <a:pPr marL="0" lvl="0" indent="0" algn="l" rtl="0">
              <a:spcBef>
                <a:spcPts val="1200"/>
              </a:spcBef>
              <a:spcAft>
                <a:spcPts val="0"/>
              </a:spcAft>
              <a:buNone/>
            </a:pPr>
            <a:r>
              <a:rPr lang="en">
                <a:solidFill>
                  <a:schemeClr val="dk1"/>
                </a:solidFill>
              </a:rPr>
              <a:t>Use this knowledge as you see fit</a:t>
            </a:r>
            <a:endParaRPr>
              <a:solidFill>
                <a:schemeClr val="dk1"/>
              </a:solidFill>
            </a:endParaRPr>
          </a:p>
          <a:p>
            <a:pPr marL="0" lvl="0" indent="0" algn="l" rtl="0">
              <a:spcBef>
                <a:spcPts val="1200"/>
              </a:spcBef>
              <a:spcAft>
                <a:spcPts val="1200"/>
              </a:spcAft>
              <a:buNone/>
            </a:pPr>
            <a:endParaRPr>
              <a:solidFill>
                <a:schemeClr val="dk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465" name="Google Shape;465;p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Many of the specifics will depend on your measures and your research, but these are the broad strokes. </a:t>
            </a:r>
            <a:endParaRPr>
              <a:solidFill>
                <a:schemeClr val="dk1"/>
              </a:solidFill>
            </a:endParaRPr>
          </a:p>
          <a:p>
            <a:pPr marL="0" lvl="0" indent="0" algn="l" rtl="0">
              <a:spcBef>
                <a:spcPts val="1200"/>
              </a:spcBef>
              <a:spcAft>
                <a:spcPts val="0"/>
              </a:spcAft>
              <a:buNone/>
            </a:pPr>
            <a:r>
              <a:rPr lang="en">
                <a:solidFill>
                  <a:schemeClr val="dk1"/>
                </a:solidFill>
              </a:rPr>
              <a:t>So long as you understand the </a:t>
            </a:r>
            <a:r>
              <a:rPr lang="en" b="1">
                <a:solidFill>
                  <a:schemeClr val="dk1"/>
                </a:solidFill>
              </a:rPr>
              <a:t>structure </a:t>
            </a:r>
            <a:r>
              <a:rPr lang="en">
                <a:solidFill>
                  <a:schemeClr val="dk1"/>
                </a:solidFill>
              </a:rPr>
              <a:t>of the data and the </a:t>
            </a:r>
            <a:r>
              <a:rPr lang="en" b="1">
                <a:solidFill>
                  <a:schemeClr val="dk1"/>
                </a:solidFill>
              </a:rPr>
              <a:t>idea </a:t>
            </a:r>
            <a:r>
              <a:rPr lang="en">
                <a:solidFill>
                  <a:schemeClr val="dk1"/>
                </a:solidFill>
              </a:rPr>
              <a:t>of signal processing, you can work out the specifics. </a:t>
            </a:r>
            <a:endParaRPr>
              <a:solidFill>
                <a:schemeClr val="dk1"/>
              </a:solidFill>
            </a:endParaRPr>
          </a:p>
          <a:p>
            <a:pPr marL="0" lvl="0" indent="0" algn="l" rtl="0">
              <a:spcBef>
                <a:spcPts val="1200"/>
              </a:spcBef>
              <a:spcAft>
                <a:spcPts val="0"/>
              </a:spcAft>
              <a:buNone/>
            </a:pPr>
            <a:r>
              <a:rPr lang="en">
                <a:solidFill>
                  <a:schemeClr val="dk1"/>
                </a:solidFill>
              </a:rPr>
              <a:t>Use this knowledge as you see fit  → </a:t>
            </a:r>
            <a:endParaRPr>
              <a:solidFill>
                <a:schemeClr val="dk1"/>
              </a:solidFill>
            </a:endParaRPr>
          </a:p>
          <a:p>
            <a:pPr marL="0" lvl="0" indent="0" algn="l" rtl="0">
              <a:spcBef>
                <a:spcPts val="1200"/>
              </a:spcBef>
              <a:spcAft>
                <a:spcPts val="1200"/>
              </a:spcAft>
              <a:buNone/>
            </a:pPr>
            <a:endParaRPr>
              <a:solidFill>
                <a:schemeClr val="dk1"/>
              </a:solidFill>
            </a:endParaRPr>
          </a:p>
        </p:txBody>
      </p:sp>
      <p:pic>
        <p:nvPicPr>
          <p:cNvPr id="466" name="Google Shape;466;p68"/>
          <p:cNvPicPr preferRelativeResize="0"/>
          <p:nvPr/>
        </p:nvPicPr>
        <p:blipFill>
          <a:blip r:embed="rId3">
            <a:alphaModFix/>
          </a:blip>
          <a:stretch>
            <a:fillRect/>
          </a:stretch>
        </p:blipFill>
        <p:spPr>
          <a:xfrm>
            <a:off x="6598475" y="2671675"/>
            <a:ext cx="1672451" cy="225095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472" name="Google Shape;472;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solidFill>
                <a:schemeClr val="dk1"/>
              </a:solidFill>
            </a:endParaRPr>
          </a:p>
          <a:p>
            <a:pPr marL="0" lvl="0" indent="0" algn="ctr" rtl="0">
              <a:spcBef>
                <a:spcPts val="1200"/>
              </a:spcBef>
              <a:spcAft>
                <a:spcPts val="0"/>
              </a:spcAft>
              <a:buNone/>
            </a:pPr>
            <a:endParaRPr>
              <a:solidFill>
                <a:schemeClr val="dk1"/>
              </a:solidFill>
            </a:endParaRPr>
          </a:p>
          <a:p>
            <a:pPr marL="0" lvl="0" indent="0" algn="ctr" rtl="0">
              <a:spcBef>
                <a:spcPts val="1200"/>
              </a:spcBef>
              <a:spcAft>
                <a:spcPts val="0"/>
              </a:spcAft>
              <a:buNone/>
            </a:pPr>
            <a:endParaRPr>
              <a:solidFill>
                <a:schemeClr val="dk1"/>
              </a:solidFill>
            </a:endParaRPr>
          </a:p>
          <a:p>
            <a:pPr marL="0" lvl="0" indent="0" algn="ctr" rtl="0">
              <a:spcBef>
                <a:spcPts val="1200"/>
              </a:spcBef>
              <a:spcAft>
                <a:spcPts val="0"/>
              </a:spcAft>
              <a:buNone/>
            </a:pPr>
            <a:r>
              <a:rPr lang="en">
                <a:solidFill>
                  <a:schemeClr val="dk1"/>
                </a:solidFill>
              </a:rPr>
              <a:t>Questions? :) </a:t>
            </a:r>
            <a:endParaRPr>
              <a:solidFill>
                <a:schemeClr val="dk1"/>
              </a:solidFill>
            </a:endParaRPr>
          </a:p>
          <a:p>
            <a:pPr marL="0" lvl="0" indent="0" algn="l" rtl="0">
              <a:spcBef>
                <a:spcPts val="1200"/>
              </a:spcBef>
              <a:spcAft>
                <a:spcPts val="1200"/>
              </a:spcAft>
              <a:buNone/>
            </a:pP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muscles work?</a:t>
            </a:r>
            <a:endParaRPr/>
          </a:p>
        </p:txBody>
      </p:sp>
      <p:sp>
        <p:nvSpPr>
          <p:cNvPr id="92" name="Google Shape;9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93" name="Google Shape;93;p19"/>
          <p:cNvPicPr preferRelativeResize="0"/>
          <p:nvPr/>
        </p:nvPicPr>
        <p:blipFill>
          <a:blip r:embed="rId3">
            <a:alphaModFix/>
          </a:blip>
          <a:stretch>
            <a:fillRect/>
          </a:stretch>
        </p:blipFill>
        <p:spPr>
          <a:xfrm>
            <a:off x="2072350" y="1450165"/>
            <a:ext cx="4999300" cy="2821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muscles work?</a:t>
            </a:r>
            <a:endParaRPr/>
          </a:p>
        </p:txBody>
      </p:sp>
      <p:sp>
        <p:nvSpPr>
          <p:cNvPr id="99" name="Google Shape;99;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00" name="Google Shape;100;p20"/>
          <p:cNvPicPr preferRelativeResize="0"/>
          <p:nvPr/>
        </p:nvPicPr>
        <p:blipFill>
          <a:blip r:embed="rId3">
            <a:alphaModFix/>
          </a:blip>
          <a:stretch>
            <a:fillRect/>
          </a:stretch>
        </p:blipFill>
        <p:spPr>
          <a:xfrm>
            <a:off x="476250" y="1203325"/>
            <a:ext cx="8191500" cy="3314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do we measure with fEMG?</a:t>
            </a:r>
            <a:endParaRPr/>
          </a:p>
        </p:txBody>
      </p:sp>
      <p:sp>
        <p:nvSpPr>
          <p:cNvPr id="106" name="Google Shape;106;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chemeClr val="dk1"/>
                </a:solidFill>
              </a:rPr>
              <a:t>In our lab, we use </a:t>
            </a:r>
            <a:r>
              <a:rPr lang="en" b="1" dirty="0">
                <a:solidFill>
                  <a:schemeClr val="dk1"/>
                </a:solidFill>
              </a:rPr>
              <a:t>surface EMG</a:t>
            </a:r>
            <a:endParaRPr b="1" dirty="0">
              <a:solidFill>
                <a:schemeClr val="dk1"/>
              </a:solidFill>
            </a:endParaRPr>
          </a:p>
          <a:p>
            <a:pPr marL="0" lvl="0" indent="0" algn="l" rtl="0">
              <a:spcBef>
                <a:spcPts val="1200"/>
              </a:spcBef>
              <a:spcAft>
                <a:spcPts val="0"/>
              </a:spcAft>
              <a:buNone/>
            </a:pPr>
            <a:r>
              <a:rPr lang="en" dirty="0">
                <a:solidFill>
                  <a:schemeClr val="dk1"/>
                </a:solidFill>
              </a:rPr>
              <a:t>This means we measure a group of motor units (a muscle) with an electrode on the skin. </a:t>
            </a:r>
            <a:endParaRPr dirty="0">
              <a:solidFill>
                <a:schemeClr val="dk1"/>
              </a:solidFill>
            </a:endParaRPr>
          </a:p>
          <a:p>
            <a:pPr marL="0" lvl="0" indent="0" algn="l" rtl="0">
              <a:spcBef>
                <a:spcPts val="1200"/>
              </a:spcBef>
              <a:spcAft>
                <a:spcPts val="0"/>
              </a:spcAft>
              <a:buNone/>
            </a:pPr>
            <a:r>
              <a:rPr lang="en" dirty="0">
                <a:solidFill>
                  <a:schemeClr val="dk1"/>
                </a:solidFill>
              </a:rPr>
              <a:t>Therefore, we are recording the </a:t>
            </a:r>
            <a:r>
              <a:rPr lang="en" b="1" dirty="0">
                <a:solidFill>
                  <a:schemeClr val="dk1"/>
                </a:solidFill>
              </a:rPr>
              <a:t>sum </a:t>
            </a:r>
            <a:r>
              <a:rPr lang="en" dirty="0">
                <a:solidFill>
                  <a:schemeClr val="dk1"/>
                </a:solidFill>
              </a:rPr>
              <a:t>of all the </a:t>
            </a:r>
            <a:r>
              <a:rPr lang="en" b="1" dirty="0">
                <a:solidFill>
                  <a:schemeClr val="dk1"/>
                </a:solidFill>
              </a:rPr>
              <a:t>depolarizations </a:t>
            </a:r>
            <a:r>
              <a:rPr lang="en" dirty="0">
                <a:solidFill>
                  <a:schemeClr val="dk1"/>
                </a:solidFill>
              </a:rPr>
              <a:t>of the motor units over the surface of the electrode, in </a:t>
            </a:r>
            <a:r>
              <a:rPr lang="en" b="1" dirty="0">
                <a:solidFill>
                  <a:schemeClr val="dk1"/>
                </a:solidFill>
              </a:rPr>
              <a:t>Volts</a:t>
            </a:r>
            <a:r>
              <a:rPr lang="en" dirty="0">
                <a:solidFill>
                  <a:schemeClr val="dk1"/>
                </a:solidFill>
              </a:rPr>
              <a:t>.</a:t>
            </a:r>
            <a:endParaRPr dirty="0">
              <a:solidFill>
                <a:schemeClr val="dk1"/>
              </a:solidFill>
            </a:endParaRPr>
          </a:p>
          <a:p>
            <a:pPr marL="0" lvl="0" indent="0" algn="l" rtl="0">
              <a:spcBef>
                <a:spcPts val="1200"/>
              </a:spcBef>
              <a:spcAft>
                <a:spcPts val="1200"/>
              </a:spcAft>
              <a:buNone/>
            </a:pPr>
            <a:r>
              <a:rPr lang="en" dirty="0">
                <a:solidFill>
                  <a:schemeClr val="dk1"/>
                </a:solidFill>
              </a:rPr>
              <a:t>Note. This means the </a:t>
            </a:r>
            <a:r>
              <a:rPr lang="en" dirty="0" err="1">
                <a:solidFill>
                  <a:schemeClr val="dk1"/>
                </a:solidFill>
              </a:rPr>
              <a:t>fEMG</a:t>
            </a:r>
            <a:r>
              <a:rPr lang="en" dirty="0">
                <a:solidFill>
                  <a:schemeClr val="dk1"/>
                </a:solidFill>
              </a:rPr>
              <a:t> signal can be positive or negative (before depolarization vs. after). This will be important later on during signal processing.</a:t>
            </a:r>
            <a:endParaRPr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3185</Words>
  <Application>Microsoft Macintosh PowerPoint</Application>
  <PresentationFormat>On-screen Show (16:9)</PresentationFormat>
  <Paragraphs>523</Paragraphs>
  <Slides>62</Slides>
  <Notes>59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62</vt:i4>
      </vt:variant>
    </vt:vector>
  </HeadingPairs>
  <TitlesOfParts>
    <vt:vector size="65" baseType="lpstr">
      <vt:lpstr>Arial</vt:lpstr>
      <vt:lpstr>Consolas</vt:lpstr>
      <vt:lpstr>Simple Light</vt:lpstr>
      <vt:lpstr>fEMG Crash Course</vt:lpstr>
      <vt:lpstr>What is fEMG?</vt:lpstr>
      <vt:lpstr>Quick notes</vt:lpstr>
      <vt:lpstr>What is fEMG?</vt:lpstr>
      <vt:lpstr>How to muscles work?</vt:lpstr>
      <vt:lpstr>How to muscles work?</vt:lpstr>
      <vt:lpstr>How do muscles work?</vt:lpstr>
      <vt:lpstr>How do muscles work?</vt:lpstr>
      <vt:lpstr>What do we measure with fEMG?</vt:lpstr>
      <vt:lpstr>Why would we measure fEMG?</vt:lpstr>
      <vt:lpstr>What muscles do we care about?</vt:lpstr>
      <vt:lpstr>What muscles do we care about?</vt:lpstr>
      <vt:lpstr>Brief protocol for measure fEMG in our lab</vt:lpstr>
      <vt:lpstr>Brief protocol for measure fEMG in our lab</vt:lpstr>
      <vt:lpstr>How do we measure fEMG?</vt:lpstr>
      <vt:lpstr>What does fEMG data look like?</vt:lpstr>
      <vt:lpstr>What does fEMG data look like?</vt:lpstr>
      <vt:lpstr>How to understand fEMG data</vt:lpstr>
      <vt:lpstr>How to understand fEMG data</vt:lpstr>
      <vt:lpstr>How to understand fEMG data</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keep track of things</vt:lpstr>
      <vt:lpstr>How do we analyze the data</vt:lpstr>
      <vt:lpstr>How do we analyze the data</vt:lpstr>
      <vt:lpstr>Selecting a window of time around trigger</vt:lpstr>
      <vt:lpstr>Selecting a window of time around trigger</vt:lpstr>
      <vt:lpstr>Selecting a window of time around trigger</vt:lpstr>
      <vt:lpstr>Selecting a window of time around trigger</vt:lpstr>
      <vt:lpstr>Selecting a window of time around trigger</vt:lpstr>
      <vt:lpstr>Selecting a window of time around trigger</vt:lpstr>
      <vt:lpstr>Selecting a window of time around trigger</vt:lpstr>
      <vt:lpstr>2. Specify a baseline period and signal period</vt:lpstr>
      <vt:lpstr>3. Clean the data</vt:lpstr>
      <vt:lpstr>3. Clean the data</vt:lpstr>
      <vt:lpstr>3. Clean the data: Filter the data</vt:lpstr>
      <vt:lpstr>3. Clean the data: Filter the data</vt:lpstr>
      <vt:lpstr>3. Clean the data: Filter the data</vt:lpstr>
      <vt:lpstr>3. Clean the data: Rectify the data</vt:lpstr>
      <vt:lpstr>3. Clean the data: Filter the data</vt:lpstr>
      <vt:lpstr>3. Clean the data: Notch filter</vt:lpstr>
      <vt:lpstr>3. Clean the data: Notch filter at 50Hz</vt:lpstr>
      <vt:lpstr>3. Clean the data: BONUS  1D Gaussian filter</vt:lpstr>
      <vt:lpstr>3. Clean the data: BONUS  1D Gaussian filter</vt:lpstr>
      <vt:lpstr>4. Summarizing the signal</vt:lpstr>
      <vt:lpstr>4. Summarizing the signal</vt:lpstr>
      <vt:lpstr>Cleaning script</vt:lpstr>
      <vt:lpstr>Analyzing summarized signals</vt:lpstr>
      <vt:lpstr>Conclusion</vt:lpstr>
      <vt:lpstr>Conclusion</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fEMG Crash Course</dc:title>
  <cp:lastModifiedBy>Sean Devine</cp:lastModifiedBy>
  <cp:revision>13</cp:revision>
  <dcterms:modified xsi:type="dcterms:W3CDTF">2023-09-18T22:00:24Z</dcterms:modified>
</cp:coreProperties>
</file>